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5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0731AB-D65D-4313-861A-21D6D39EC3E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GB"/>
        </a:p>
      </dgm:t>
    </dgm:pt>
    <dgm:pt modelId="{5EB4FACB-644A-4808-8132-14DECBA4470B}">
      <dgm:prSet phldrT="[Text]" custT="1"/>
      <dgm:spPr>
        <a:solidFill>
          <a:srgbClr val="D80E86"/>
        </a:solidFill>
        <a:ln>
          <a:solidFill>
            <a:srgbClr val="D80E86"/>
          </a:solidFill>
        </a:ln>
      </dgm:spPr>
      <dgm:t>
        <a:bodyPr/>
        <a:lstStyle/>
        <a:p>
          <a:r>
            <a:rPr lang="en-GB" sz="1400" b="1" dirty="0" smtClean="0"/>
            <a:t>GCU Learning Experience</a:t>
          </a:r>
          <a:endParaRPr lang="en-GB" sz="1400" b="1" dirty="0"/>
        </a:p>
      </dgm:t>
    </dgm:pt>
    <dgm:pt modelId="{86C48CE5-3E6C-4E50-9554-C15C4A7A8B88}" type="parTrans" cxnId="{0E8400DC-DB7F-4C5A-97BD-22EDDDD017FB}">
      <dgm:prSet/>
      <dgm:spPr/>
      <dgm:t>
        <a:bodyPr/>
        <a:lstStyle/>
        <a:p>
          <a:endParaRPr lang="en-GB"/>
        </a:p>
      </dgm:t>
    </dgm:pt>
    <dgm:pt modelId="{5C147F2F-AD88-4F8E-A961-45CA6E67C931}" type="sibTrans" cxnId="{0E8400DC-DB7F-4C5A-97BD-22EDDDD017FB}">
      <dgm:prSet/>
      <dgm:spPr/>
      <dgm:t>
        <a:bodyPr/>
        <a:lstStyle/>
        <a:p>
          <a:endParaRPr lang="en-GB"/>
        </a:p>
      </dgm:t>
    </dgm:pt>
    <dgm:pt modelId="{FE9EDD06-04A3-4588-BE54-9898E3D13BB2}">
      <dgm:prSet phldrT="[Text]" custT="1"/>
      <dgm:spPr>
        <a:solidFill>
          <a:schemeClr val="bg1"/>
        </a:solidFill>
        <a:ln>
          <a:solidFill>
            <a:srgbClr val="D80E86"/>
          </a:solidFill>
        </a:ln>
      </dgm:spPr>
      <dgm:t>
        <a:bodyPr/>
        <a:lstStyle/>
        <a:p>
          <a:r>
            <a:rPr lang="en-GB" sz="1200" b="1" dirty="0" smtClean="0">
              <a:solidFill>
                <a:srgbClr val="D80E86"/>
              </a:solidFill>
            </a:rPr>
            <a:t>Learning &amp; Teaching Process</a:t>
          </a:r>
          <a:endParaRPr lang="en-GB" sz="1200" b="1" dirty="0">
            <a:solidFill>
              <a:srgbClr val="D80E86"/>
            </a:solidFill>
          </a:endParaRPr>
        </a:p>
      </dgm:t>
    </dgm:pt>
    <dgm:pt modelId="{A9CAB179-A7E3-49CA-90F0-87E53E5B3B04}" type="parTrans" cxnId="{672034B4-EF5E-4040-997D-FDE3FB7FB278}">
      <dgm:prSet/>
      <dgm:spPr>
        <a:solidFill>
          <a:srgbClr val="D80E86"/>
        </a:solidFill>
      </dgm:spPr>
      <dgm:t>
        <a:bodyPr/>
        <a:lstStyle/>
        <a:p>
          <a:endParaRPr lang="en-GB"/>
        </a:p>
      </dgm:t>
    </dgm:pt>
    <dgm:pt modelId="{FFA2D53B-0C51-4A47-AC43-7D2436B305A4}" type="sibTrans" cxnId="{672034B4-EF5E-4040-997D-FDE3FB7FB278}">
      <dgm:prSet/>
      <dgm:spPr/>
      <dgm:t>
        <a:bodyPr/>
        <a:lstStyle/>
        <a:p>
          <a:endParaRPr lang="en-GB"/>
        </a:p>
      </dgm:t>
    </dgm:pt>
    <dgm:pt modelId="{5D4D3F9E-099B-45D7-849F-46031AE419E9}">
      <dgm:prSet phldrT="[Text]" custT="1"/>
      <dgm:spPr>
        <a:solidFill>
          <a:schemeClr val="bg1"/>
        </a:solidFill>
        <a:ln>
          <a:solidFill>
            <a:srgbClr val="D80E86"/>
          </a:solidFill>
        </a:ln>
      </dgm:spPr>
      <dgm:t>
        <a:bodyPr/>
        <a:lstStyle/>
        <a:p>
          <a:r>
            <a:rPr lang="en-GB" sz="1200" b="1" dirty="0" smtClean="0">
              <a:solidFill>
                <a:srgbClr val="D80E86"/>
              </a:solidFill>
            </a:rPr>
            <a:t>Learning Resources &amp; Facilities</a:t>
          </a:r>
          <a:endParaRPr lang="en-GB" sz="1200" b="1" dirty="0">
            <a:solidFill>
              <a:srgbClr val="D80E86"/>
            </a:solidFill>
          </a:endParaRPr>
        </a:p>
      </dgm:t>
    </dgm:pt>
    <dgm:pt modelId="{153EF9B0-BDCC-414A-AA99-2697AD44DCBA}" type="parTrans" cxnId="{CD563C11-0C44-4A93-B91F-A8F0E3E82B8B}">
      <dgm:prSet/>
      <dgm:spPr>
        <a:solidFill>
          <a:srgbClr val="D80E86"/>
        </a:solidFill>
      </dgm:spPr>
      <dgm:t>
        <a:bodyPr/>
        <a:lstStyle/>
        <a:p>
          <a:endParaRPr lang="en-GB"/>
        </a:p>
      </dgm:t>
    </dgm:pt>
    <dgm:pt modelId="{8305D386-931C-4DEE-BDAE-B1C863114F59}" type="sibTrans" cxnId="{CD563C11-0C44-4A93-B91F-A8F0E3E82B8B}">
      <dgm:prSet/>
      <dgm:spPr/>
      <dgm:t>
        <a:bodyPr/>
        <a:lstStyle/>
        <a:p>
          <a:endParaRPr lang="en-GB"/>
        </a:p>
      </dgm:t>
    </dgm:pt>
    <dgm:pt modelId="{CA11E2C5-3283-47BC-8689-FF4A76314FB2}">
      <dgm:prSet phldrT="[Text]" custT="1"/>
      <dgm:spPr>
        <a:solidFill>
          <a:schemeClr val="bg1"/>
        </a:solidFill>
        <a:ln>
          <a:solidFill>
            <a:srgbClr val="D80E86"/>
          </a:solidFill>
        </a:ln>
      </dgm:spPr>
      <dgm:t>
        <a:bodyPr/>
        <a:lstStyle/>
        <a:p>
          <a:r>
            <a:rPr lang="en-GB" sz="1300" b="1" dirty="0" smtClean="0">
              <a:solidFill>
                <a:srgbClr val="D80E86"/>
              </a:solidFill>
            </a:rPr>
            <a:t>Assessment &amp; Feedback</a:t>
          </a:r>
          <a:endParaRPr lang="en-GB" sz="1300" b="1" dirty="0">
            <a:solidFill>
              <a:srgbClr val="D80E86"/>
            </a:solidFill>
          </a:endParaRPr>
        </a:p>
      </dgm:t>
    </dgm:pt>
    <dgm:pt modelId="{C04E095E-6D73-4CEE-8271-8A43384BEC9E}" type="parTrans" cxnId="{56E162AA-D8BC-4314-831F-D39B92BFA4EA}">
      <dgm:prSet/>
      <dgm:spPr>
        <a:solidFill>
          <a:srgbClr val="D80E86"/>
        </a:solidFill>
      </dgm:spPr>
      <dgm:t>
        <a:bodyPr/>
        <a:lstStyle/>
        <a:p>
          <a:endParaRPr lang="en-GB"/>
        </a:p>
      </dgm:t>
    </dgm:pt>
    <dgm:pt modelId="{2527C8CC-D104-417B-B860-EF227B5D45DB}" type="sibTrans" cxnId="{56E162AA-D8BC-4314-831F-D39B92BFA4EA}">
      <dgm:prSet/>
      <dgm:spPr/>
      <dgm:t>
        <a:bodyPr/>
        <a:lstStyle/>
        <a:p>
          <a:endParaRPr lang="en-GB"/>
        </a:p>
      </dgm:t>
    </dgm:pt>
    <dgm:pt modelId="{0997367E-4F5C-4501-9BE4-D72DBD471405}">
      <dgm:prSet phldrT="[Text]" custT="1"/>
      <dgm:spPr>
        <a:solidFill>
          <a:schemeClr val="bg1"/>
        </a:solidFill>
        <a:ln>
          <a:solidFill>
            <a:srgbClr val="D80E86"/>
          </a:solidFill>
        </a:ln>
      </dgm:spPr>
      <dgm:t>
        <a:bodyPr/>
        <a:lstStyle/>
        <a:p>
          <a:r>
            <a:rPr lang="en-GB" sz="1200" b="1" dirty="0" smtClean="0">
              <a:solidFill>
                <a:srgbClr val="D80E86"/>
              </a:solidFill>
            </a:rPr>
            <a:t>Academic Support &amp; Guidance</a:t>
          </a:r>
          <a:endParaRPr lang="en-GB" sz="1200" b="1" dirty="0">
            <a:solidFill>
              <a:srgbClr val="D80E86"/>
            </a:solidFill>
          </a:endParaRPr>
        </a:p>
      </dgm:t>
    </dgm:pt>
    <dgm:pt modelId="{F980BFD2-3547-45FC-85F2-DF59EEF63803}" type="parTrans" cxnId="{3A96F36F-0065-4806-B1A4-733E988D7E83}">
      <dgm:prSet/>
      <dgm:spPr>
        <a:solidFill>
          <a:srgbClr val="D80E86"/>
        </a:solidFill>
      </dgm:spPr>
      <dgm:t>
        <a:bodyPr/>
        <a:lstStyle/>
        <a:p>
          <a:endParaRPr lang="en-GB"/>
        </a:p>
      </dgm:t>
    </dgm:pt>
    <dgm:pt modelId="{16584071-D791-44A0-B008-9FFA5838811B}" type="sibTrans" cxnId="{3A96F36F-0065-4806-B1A4-733E988D7E83}">
      <dgm:prSet/>
      <dgm:spPr/>
      <dgm:t>
        <a:bodyPr/>
        <a:lstStyle/>
        <a:p>
          <a:endParaRPr lang="en-GB"/>
        </a:p>
      </dgm:t>
    </dgm:pt>
    <dgm:pt modelId="{6D935652-1CB2-42F5-970B-0D70ADCEE0D3}">
      <dgm:prSet custT="1"/>
      <dgm:spPr>
        <a:solidFill>
          <a:schemeClr val="bg1"/>
        </a:solidFill>
        <a:ln>
          <a:solidFill>
            <a:srgbClr val="D80E86"/>
          </a:solidFill>
        </a:ln>
      </dgm:spPr>
      <dgm:t>
        <a:bodyPr/>
        <a:lstStyle/>
        <a:p>
          <a:pPr algn="ctr"/>
          <a:r>
            <a:rPr lang="en-GB" sz="1200" b="1" dirty="0" smtClean="0">
              <a:solidFill>
                <a:srgbClr val="D80E86"/>
              </a:solidFill>
            </a:rPr>
            <a:t>Employability &amp; Skills Development</a:t>
          </a:r>
          <a:endParaRPr lang="en-GB" sz="1200" b="1" dirty="0">
            <a:solidFill>
              <a:srgbClr val="D80E86"/>
            </a:solidFill>
          </a:endParaRPr>
        </a:p>
      </dgm:t>
    </dgm:pt>
    <dgm:pt modelId="{B8B9F3FC-0BF7-4816-8B13-E3EA741B0091}" type="parTrans" cxnId="{D2C56693-3CC3-4B72-A3CA-6F56574482DB}">
      <dgm:prSet/>
      <dgm:spPr>
        <a:solidFill>
          <a:srgbClr val="D80E86"/>
        </a:solidFill>
      </dgm:spPr>
      <dgm:t>
        <a:bodyPr/>
        <a:lstStyle/>
        <a:p>
          <a:endParaRPr lang="en-GB"/>
        </a:p>
      </dgm:t>
    </dgm:pt>
    <dgm:pt modelId="{BA979DFB-38AA-47FC-BA9A-54F6BF783F83}" type="sibTrans" cxnId="{D2C56693-3CC3-4B72-A3CA-6F56574482DB}">
      <dgm:prSet/>
      <dgm:spPr/>
      <dgm:t>
        <a:bodyPr/>
        <a:lstStyle/>
        <a:p>
          <a:endParaRPr lang="en-GB"/>
        </a:p>
      </dgm:t>
    </dgm:pt>
    <dgm:pt modelId="{3DFC3988-170A-4DC1-BA8C-C1EC01229020}" type="pres">
      <dgm:prSet presAssocID="{460731AB-D65D-4313-861A-21D6D39EC3EC}" presName="Name0" presStyleCnt="0">
        <dgm:presLayoutVars>
          <dgm:chMax val="1"/>
          <dgm:dir/>
          <dgm:animLvl val="ctr"/>
          <dgm:resizeHandles val="exact"/>
        </dgm:presLayoutVars>
      </dgm:prSet>
      <dgm:spPr/>
      <dgm:t>
        <a:bodyPr/>
        <a:lstStyle/>
        <a:p>
          <a:endParaRPr lang="en-GB"/>
        </a:p>
      </dgm:t>
    </dgm:pt>
    <dgm:pt modelId="{22536EB8-8F85-47AD-884D-837AD6B55A8F}" type="pres">
      <dgm:prSet presAssocID="{5EB4FACB-644A-4808-8132-14DECBA4470B}" presName="centerShape" presStyleLbl="node0" presStyleIdx="0" presStyleCnt="1" custScaleX="122602" custScaleY="109276"/>
      <dgm:spPr/>
      <dgm:t>
        <a:bodyPr/>
        <a:lstStyle/>
        <a:p>
          <a:endParaRPr lang="en-GB"/>
        </a:p>
      </dgm:t>
    </dgm:pt>
    <dgm:pt modelId="{A4B933F4-91D8-445C-B90C-C811C3F5F7C7}" type="pres">
      <dgm:prSet presAssocID="{A9CAB179-A7E3-49CA-90F0-87E53E5B3B04}" presName="parTrans" presStyleLbl="sibTrans2D1" presStyleIdx="0" presStyleCnt="5" custScaleX="143474"/>
      <dgm:spPr/>
      <dgm:t>
        <a:bodyPr/>
        <a:lstStyle/>
        <a:p>
          <a:endParaRPr lang="en-GB"/>
        </a:p>
      </dgm:t>
    </dgm:pt>
    <dgm:pt modelId="{BF723199-B49B-4178-A69B-523882A8B349}" type="pres">
      <dgm:prSet presAssocID="{A9CAB179-A7E3-49CA-90F0-87E53E5B3B04}" presName="connectorText" presStyleLbl="sibTrans2D1" presStyleIdx="0" presStyleCnt="5"/>
      <dgm:spPr/>
      <dgm:t>
        <a:bodyPr/>
        <a:lstStyle/>
        <a:p>
          <a:endParaRPr lang="en-GB"/>
        </a:p>
      </dgm:t>
    </dgm:pt>
    <dgm:pt modelId="{BAC5BC61-12AE-4F21-9055-C4DEE44826A3}" type="pres">
      <dgm:prSet presAssocID="{FE9EDD06-04A3-4588-BE54-9898E3D13BB2}" presName="node" presStyleLbl="node1" presStyleIdx="0" presStyleCnt="5" custRadScaleRad="107893" custRadScaleInc="-442">
        <dgm:presLayoutVars>
          <dgm:bulletEnabled val="1"/>
        </dgm:presLayoutVars>
      </dgm:prSet>
      <dgm:spPr/>
      <dgm:t>
        <a:bodyPr/>
        <a:lstStyle/>
        <a:p>
          <a:endParaRPr lang="en-GB"/>
        </a:p>
      </dgm:t>
    </dgm:pt>
    <dgm:pt modelId="{44FDF43C-51C9-4C45-86F3-B9F9EAEA44AF}" type="pres">
      <dgm:prSet presAssocID="{153EF9B0-BDCC-414A-AA99-2697AD44DCBA}" presName="parTrans" presStyleLbl="sibTrans2D1" presStyleIdx="1" presStyleCnt="5" custScaleX="143956"/>
      <dgm:spPr/>
      <dgm:t>
        <a:bodyPr/>
        <a:lstStyle/>
        <a:p>
          <a:endParaRPr lang="en-GB"/>
        </a:p>
      </dgm:t>
    </dgm:pt>
    <dgm:pt modelId="{40FB98F0-7CE0-4170-8311-BBEA86069EC4}" type="pres">
      <dgm:prSet presAssocID="{153EF9B0-BDCC-414A-AA99-2697AD44DCBA}" presName="connectorText" presStyleLbl="sibTrans2D1" presStyleIdx="1" presStyleCnt="5"/>
      <dgm:spPr/>
      <dgm:t>
        <a:bodyPr/>
        <a:lstStyle/>
        <a:p>
          <a:endParaRPr lang="en-GB"/>
        </a:p>
      </dgm:t>
    </dgm:pt>
    <dgm:pt modelId="{608A3E7A-BF1B-4D2A-870C-5EA27E66E673}" type="pres">
      <dgm:prSet presAssocID="{5D4D3F9E-099B-45D7-849F-46031AE419E9}" presName="node" presStyleLbl="node1" presStyleIdx="1" presStyleCnt="5" custRadScaleRad="157029" custRadScaleInc="-24648">
        <dgm:presLayoutVars>
          <dgm:bulletEnabled val="1"/>
        </dgm:presLayoutVars>
      </dgm:prSet>
      <dgm:spPr/>
      <dgm:t>
        <a:bodyPr/>
        <a:lstStyle/>
        <a:p>
          <a:endParaRPr lang="en-GB"/>
        </a:p>
      </dgm:t>
    </dgm:pt>
    <dgm:pt modelId="{28C81614-8DBC-4209-9D23-D7D56EC986AD}" type="pres">
      <dgm:prSet presAssocID="{C04E095E-6D73-4CEE-8271-8A43384BEC9E}" presName="parTrans" presStyleLbl="sibTrans2D1" presStyleIdx="2" presStyleCnt="5" custScaleX="159799" custLinFactNeighborX="6529" custLinFactNeighborY="194"/>
      <dgm:spPr/>
      <dgm:t>
        <a:bodyPr/>
        <a:lstStyle/>
        <a:p>
          <a:endParaRPr lang="en-GB"/>
        </a:p>
      </dgm:t>
    </dgm:pt>
    <dgm:pt modelId="{1BE40898-4206-47B8-B558-C1C3DEBE97F1}" type="pres">
      <dgm:prSet presAssocID="{C04E095E-6D73-4CEE-8271-8A43384BEC9E}" presName="connectorText" presStyleLbl="sibTrans2D1" presStyleIdx="2" presStyleCnt="5"/>
      <dgm:spPr/>
      <dgm:t>
        <a:bodyPr/>
        <a:lstStyle/>
        <a:p>
          <a:endParaRPr lang="en-GB"/>
        </a:p>
      </dgm:t>
    </dgm:pt>
    <dgm:pt modelId="{53BC93E8-8D10-4C32-A17F-5CCA29CA6AB0}" type="pres">
      <dgm:prSet presAssocID="{CA11E2C5-3283-47BC-8689-FF4A76314FB2}" presName="node" presStyleLbl="node1" presStyleIdx="2" presStyleCnt="5" custScaleX="117998" custScaleY="109842" custRadScaleRad="163801" custRadScaleInc="-70741">
        <dgm:presLayoutVars>
          <dgm:bulletEnabled val="1"/>
        </dgm:presLayoutVars>
      </dgm:prSet>
      <dgm:spPr/>
      <dgm:t>
        <a:bodyPr/>
        <a:lstStyle/>
        <a:p>
          <a:endParaRPr lang="en-GB"/>
        </a:p>
      </dgm:t>
    </dgm:pt>
    <dgm:pt modelId="{0BAB17DA-9273-4F94-9373-A7C834D5D378}" type="pres">
      <dgm:prSet presAssocID="{F980BFD2-3547-45FC-85F2-DF59EEF63803}" presName="parTrans" presStyleLbl="sibTrans2D1" presStyleIdx="3" presStyleCnt="5" custScaleX="144973"/>
      <dgm:spPr/>
      <dgm:t>
        <a:bodyPr/>
        <a:lstStyle/>
        <a:p>
          <a:endParaRPr lang="en-GB"/>
        </a:p>
      </dgm:t>
    </dgm:pt>
    <dgm:pt modelId="{CC20B48A-D168-473E-B8F1-CFC4A89D838E}" type="pres">
      <dgm:prSet presAssocID="{F980BFD2-3547-45FC-85F2-DF59EEF63803}" presName="connectorText" presStyleLbl="sibTrans2D1" presStyleIdx="3" presStyleCnt="5"/>
      <dgm:spPr/>
      <dgm:t>
        <a:bodyPr/>
        <a:lstStyle/>
        <a:p>
          <a:endParaRPr lang="en-GB"/>
        </a:p>
      </dgm:t>
    </dgm:pt>
    <dgm:pt modelId="{7B3F01F7-C12E-4F61-A8D8-370A7A71F738}" type="pres">
      <dgm:prSet presAssocID="{0997367E-4F5C-4501-9BE4-D72DBD471405}" presName="node" presStyleLbl="node1" presStyleIdx="3" presStyleCnt="5" custRadScaleRad="170804" custRadScaleInc="74268">
        <dgm:presLayoutVars>
          <dgm:bulletEnabled val="1"/>
        </dgm:presLayoutVars>
      </dgm:prSet>
      <dgm:spPr/>
      <dgm:t>
        <a:bodyPr/>
        <a:lstStyle/>
        <a:p>
          <a:endParaRPr lang="en-GB"/>
        </a:p>
      </dgm:t>
    </dgm:pt>
    <dgm:pt modelId="{EC2C7752-7056-41A3-8346-5A53E3F42355}" type="pres">
      <dgm:prSet presAssocID="{B8B9F3FC-0BF7-4816-8B13-E3EA741B0091}" presName="parTrans" presStyleLbl="sibTrans2D1" presStyleIdx="4" presStyleCnt="5" custScaleX="159813"/>
      <dgm:spPr/>
      <dgm:t>
        <a:bodyPr/>
        <a:lstStyle/>
        <a:p>
          <a:endParaRPr lang="en-GB"/>
        </a:p>
      </dgm:t>
    </dgm:pt>
    <dgm:pt modelId="{D261DF69-ACFD-4094-82DF-B5F5A04110ED}" type="pres">
      <dgm:prSet presAssocID="{B8B9F3FC-0BF7-4816-8B13-E3EA741B0091}" presName="connectorText" presStyleLbl="sibTrans2D1" presStyleIdx="4" presStyleCnt="5"/>
      <dgm:spPr/>
      <dgm:t>
        <a:bodyPr/>
        <a:lstStyle/>
        <a:p>
          <a:endParaRPr lang="en-GB"/>
        </a:p>
      </dgm:t>
    </dgm:pt>
    <dgm:pt modelId="{2B99E9E1-CD78-41D0-963E-5F00861AFF95}" type="pres">
      <dgm:prSet presAssocID="{6D935652-1CB2-42F5-970B-0D70ADCEE0D3}" presName="node" presStyleLbl="node1" presStyleIdx="4" presStyleCnt="5" custScaleX="121763" custScaleY="110882" custRadScaleRad="160661" custRadScaleInc="18567">
        <dgm:presLayoutVars>
          <dgm:bulletEnabled val="1"/>
        </dgm:presLayoutVars>
      </dgm:prSet>
      <dgm:spPr/>
      <dgm:t>
        <a:bodyPr/>
        <a:lstStyle/>
        <a:p>
          <a:endParaRPr lang="en-GB"/>
        </a:p>
      </dgm:t>
    </dgm:pt>
  </dgm:ptLst>
  <dgm:cxnLst>
    <dgm:cxn modelId="{0E8400DC-DB7F-4C5A-97BD-22EDDDD017FB}" srcId="{460731AB-D65D-4313-861A-21D6D39EC3EC}" destId="{5EB4FACB-644A-4808-8132-14DECBA4470B}" srcOrd="0" destOrd="0" parTransId="{86C48CE5-3E6C-4E50-9554-C15C4A7A8B88}" sibTransId="{5C147F2F-AD88-4F8E-A961-45CA6E67C931}"/>
    <dgm:cxn modelId="{6F0845AB-80CC-44E9-828E-F4635B5F43B0}" type="presOf" srcId="{C04E095E-6D73-4CEE-8271-8A43384BEC9E}" destId="{1BE40898-4206-47B8-B558-C1C3DEBE97F1}" srcOrd="1" destOrd="0" presId="urn:microsoft.com/office/officeart/2005/8/layout/radial5"/>
    <dgm:cxn modelId="{9905308B-B1B0-4897-80D1-A7BAB173AB21}" type="presOf" srcId="{A9CAB179-A7E3-49CA-90F0-87E53E5B3B04}" destId="{A4B933F4-91D8-445C-B90C-C811C3F5F7C7}" srcOrd="0" destOrd="0" presId="urn:microsoft.com/office/officeart/2005/8/layout/radial5"/>
    <dgm:cxn modelId="{A7199B87-3BD0-4D78-8814-F3D4AF8F88FD}" type="presOf" srcId="{153EF9B0-BDCC-414A-AA99-2697AD44DCBA}" destId="{44FDF43C-51C9-4C45-86F3-B9F9EAEA44AF}" srcOrd="0" destOrd="0" presId="urn:microsoft.com/office/officeart/2005/8/layout/radial5"/>
    <dgm:cxn modelId="{2DEBAE1A-3827-47DC-BB8D-A39CD75C871E}" type="presOf" srcId="{CA11E2C5-3283-47BC-8689-FF4A76314FB2}" destId="{53BC93E8-8D10-4C32-A17F-5CCA29CA6AB0}" srcOrd="0" destOrd="0" presId="urn:microsoft.com/office/officeart/2005/8/layout/radial5"/>
    <dgm:cxn modelId="{3A96F36F-0065-4806-B1A4-733E988D7E83}" srcId="{5EB4FACB-644A-4808-8132-14DECBA4470B}" destId="{0997367E-4F5C-4501-9BE4-D72DBD471405}" srcOrd="3" destOrd="0" parTransId="{F980BFD2-3547-45FC-85F2-DF59EEF63803}" sibTransId="{16584071-D791-44A0-B008-9FFA5838811B}"/>
    <dgm:cxn modelId="{877C8C0D-CE8D-4848-85F2-6A7762FD0DC6}" type="presOf" srcId="{B8B9F3FC-0BF7-4816-8B13-E3EA741B0091}" destId="{D261DF69-ACFD-4094-82DF-B5F5A04110ED}" srcOrd="1" destOrd="0" presId="urn:microsoft.com/office/officeart/2005/8/layout/radial5"/>
    <dgm:cxn modelId="{56E162AA-D8BC-4314-831F-D39B92BFA4EA}" srcId="{5EB4FACB-644A-4808-8132-14DECBA4470B}" destId="{CA11E2C5-3283-47BC-8689-FF4A76314FB2}" srcOrd="2" destOrd="0" parTransId="{C04E095E-6D73-4CEE-8271-8A43384BEC9E}" sibTransId="{2527C8CC-D104-417B-B860-EF227B5D45DB}"/>
    <dgm:cxn modelId="{672034B4-EF5E-4040-997D-FDE3FB7FB278}" srcId="{5EB4FACB-644A-4808-8132-14DECBA4470B}" destId="{FE9EDD06-04A3-4588-BE54-9898E3D13BB2}" srcOrd="0" destOrd="0" parTransId="{A9CAB179-A7E3-49CA-90F0-87E53E5B3B04}" sibTransId="{FFA2D53B-0C51-4A47-AC43-7D2436B305A4}"/>
    <dgm:cxn modelId="{C7781D1C-7F02-4A66-B0D4-71C86CE5E042}" type="presOf" srcId="{0997367E-4F5C-4501-9BE4-D72DBD471405}" destId="{7B3F01F7-C12E-4F61-A8D8-370A7A71F738}" srcOrd="0" destOrd="0" presId="urn:microsoft.com/office/officeart/2005/8/layout/radial5"/>
    <dgm:cxn modelId="{AB715E0E-8ABD-4E2B-9683-A1102BD2503B}" type="presOf" srcId="{153EF9B0-BDCC-414A-AA99-2697AD44DCBA}" destId="{40FB98F0-7CE0-4170-8311-BBEA86069EC4}" srcOrd="1" destOrd="0" presId="urn:microsoft.com/office/officeart/2005/8/layout/radial5"/>
    <dgm:cxn modelId="{650E783B-3DE0-4CA1-B0E3-482DFEBA2D54}" type="presOf" srcId="{F980BFD2-3547-45FC-85F2-DF59EEF63803}" destId="{CC20B48A-D168-473E-B8F1-CFC4A89D838E}" srcOrd="1" destOrd="0" presId="urn:microsoft.com/office/officeart/2005/8/layout/radial5"/>
    <dgm:cxn modelId="{F9FD943F-1955-4189-882F-F5E569387EE9}" type="presOf" srcId="{5D4D3F9E-099B-45D7-849F-46031AE419E9}" destId="{608A3E7A-BF1B-4D2A-870C-5EA27E66E673}" srcOrd="0" destOrd="0" presId="urn:microsoft.com/office/officeart/2005/8/layout/radial5"/>
    <dgm:cxn modelId="{5EEF1549-5430-45D8-9403-E946C6766830}" type="presOf" srcId="{5EB4FACB-644A-4808-8132-14DECBA4470B}" destId="{22536EB8-8F85-47AD-884D-837AD6B55A8F}" srcOrd="0" destOrd="0" presId="urn:microsoft.com/office/officeart/2005/8/layout/radial5"/>
    <dgm:cxn modelId="{47957E03-EA05-43C2-A070-D4B46A75220A}" type="presOf" srcId="{6D935652-1CB2-42F5-970B-0D70ADCEE0D3}" destId="{2B99E9E1-CD78-41D0-963E-5F00861AFF95}" srcOrd="0" destOrd="0" presId="urn:microsoft.com/office/officeart/2005/8/layout/radial5"/>
    <dgm:cxn modelId="{CD563C11-0C44-4A93-B91F-A8F0E3E82B8B}" srcId="{5EB4FACB-644A-4808-8132-14DECBA4470B}" destId="{5D4D3F9E-099B-45D7-849F-46031AE419E9}" srcOrd="1" destOrd="0" parTransId="{153EF9B0-BDCC-414A-AA99-2697AD44DCBA}" sibTransId="{8305D386-931C-4DEE-BDAE-B1C863114F59}"/>
    <dgm:cxn modelId="{D2C56693-3CC3-4B72-A3CA-6F56574482DB}" srcId="{5EB4FACB-644A-4808-8132-14DECBA4470B}" destId="{6D935652-1CB2-42F5-970B-0D70ADCEE0D3}" srcOrd="4" destOrd="0" parTransId="{B8B9F3FC-0BF7-4816-8B13-E3EA741B0091}" sibTransId="{BA979DFB-38AA-47FC-BA9A-54F6BF783F83}"/>
    <dgm:cxn modelId="{C0AF8399-7ED7-4C90-91F9-BCB8D97E3B9A}" type="presOf" srcId="{B8B9F3FC-0BF7-4816-8B13-E3EA741B0091}" destId="{EC2C7752-7056-41A3-8346-5A53E3F42355}" srcOrd="0" destOrd="0" presId="urn:microsoft.com/office/officeart/2005/8/layout/radial5"/>
    <dgm:cxn modelId="{159551A1-0771-419A-BE41-7F024F6E317D}" type="presOf" srcId="{F980BFD2-3547-45FC-85F2-DF59EEF63803}" destId="{0BAB17DA-9273-4F94-9373-A7C834D5D378}" srcOrd="0" destOrd="0" presId="urn:microsoft.com/office/officeart/2005/8/layout/radial5"/>
    <dgm:cxn modelId="{8629DE53-997F-4821-83DC-FDDF67C23D31}" type="presOf" srcId="{A9CAB179-A7E3-49CA-90F0-87E53E5B3B04}" destId="{BF723199-B49B-4178-A69B-523882A8B349}" srcOrd="1" destOrd="0" presId="urn:microsoft.com/office/officeart/2005/8/layout/radial5"/>
    <dgm:cxn modelId="{08B88851-1251-4F77-ABF6-9245BCD630B2}" type="presOf" srcId="{460731AB-D65D-4313-861A-21D6D39EC3EC}" destId="{3DFC3988-170A-4DC1-BA8C-C1EC01229020}" srcOrd="0" destOrd="0" presId="urn:microsoft.com/office/officeart/2005/8/layout/radial5"/>
    <dgm:cxn modelId="{A74D2CF9-EF3F-4EB5-ADFB-0C4E4ED702B8}" type="presOf" srcId="{C04E095E-6D73-4CEE-8271-8A43384BEC9E}" destId="{28C81614-8DBC-4209-9D23-D7D56EC986AD}" srcOrd="0" destOrd="0" presId="urn:microsoft.com/office/officeart/2005/8/layout/radial5"/>
    <dgm:cxn modelId="{132FF3A4-3346-413E-8AFB-9D8FA43543E6}" type="presOf" srcId="{FE9EDD06-04A3-4588-BE54-9898E3D13BB2}" destId="{BAC5BC61-12AE-4F21-9055-C4DEE44826A3}" srcOrd="0" destOrd="0" presId="urn:microsoft.com/office/officeart/2005/8/layout/radial5"/>
    <dgm:cxn modelId="{E6031ADF-8E2F-41AF-88A7-4B82781F6DCE}" type="presParOf" srcId="{3DFC3988-170A-4DC1-BA8C-C1EC01229020}" destId="{22536EB8-8F85-47AD-884D-837AD6B55A8F}" srcOrd="0" destOrd="0" presId="urn:microsoft.com/office/officeart/2005/8/layout/radial5"/>
    <dgm:cxn modelId="{93696C9B-7E75-4558-BB33-94509CA942B1}" type="presParOf" srcId="{3DFC3988-170A-4DC1-BA8C-C1EC01229020}" destId="{A4B933F4-91D8-445C-B90C-C811C3F5F7C7}" srcOrd="1" destOrd="0" presId="urn:microsoft.com/office/officeart/2005/8/layout/radial5"/>
    <dgm:cxn modelId="{BDF18EA1-97E5-46AF-9B02-BB9033A1E884}" type="presParOf" srcId="{A4B933F4-91D8-445C-B90C-C811C3F5F7C7}" destId="{BF723199-B49B-4178-A69B-523882A8B349}" srcOrd="0" destOrd="0" presId="urn:microsoft.com/office/officeart/2005/8/layout/radial5"/>
    <dgm:cxn modelId="{A686574F-CAB7-4548-9557-13025E3F5032}" type="presParOf" srcId="{3DFC3988-170A-4DC1-BA8C-C1EC01229020}" destId="{BAC5BC61-12AE-4F21-9055-C4DEE44826A3}" srcOrd="2" destOrd="0" presId="urn:microsoft.com/office/officeart/2005/8/layout/radial5"/>
    <dgm:cxn modelId="{9BBC229E-4B42-4261-ACA3-352405369C32}" type="presParOf" srcId="{3DFC3988-170A-4DC1-BA8C-C1EC01229020}" destId="{44FDF43C-51C9-4C45-86F3-B9F9EAEA44AF}" srcOrd="3" destOrd="0" presId="urn:microsoft.com/office/officeart/2005/8/layout/radial5"/>
    <dgm:cxn modelId="{5F7515EF-D050-42F6-80EE-149D950B6788}" type="presParOf" srcId="{44FDF43C-51C9-4C45-86F3-B9F9EAEA44AF}" destId="{40FB98F0-7CE0-4170-8311-BBEA86069EC4}" srcOrd="0" destOrd="0" presId="urn:microsoft.com/office/officeart/2005/8/layout/radial5"/>
    <dgm:cxn modelId="{0AB01D6A-6443-434D-ACA1-C8748610A3A2}" type="presParOf" srcId="{3DFC3988-170A-4DC1-BA8C-C1EC01229020}" destId="{608A3E7A-BF1B-4D2A-870C-5EA27E66E673}" srcOrd="4" destOrd="0" presId="urn:microsoft.com/office/officeart/2005/8/layout/radial5"/>
    <dgm:cxn modelId="{0A819726-C72C-4845-9DEC-9A05A0F5D844}" type="presParOf" srcId="{3DFC3988-170A-4DC1-BA8C-C1EC01229020}" destId="{28C81614-8DBC-4209-9D23-D7D56EC986AD}" srcOrd="5" destOrd="0" presId="urn:microsoft.com/office/officeart/2005/8/layout/radial5"/>
    <dgm:cxn modelId="{4EB0DD90-0E3F-49DE-BC40-A0A98B430FA5}" type="presParOf" srcId="{28C81614-8DBC-4209-9D23-D7D56EC986AD}" destId="{1BE40898-4206-47B8-B558-C1C3DEBE97F1}" srcOrd="0" destOrd="0" presId="urn:microsoft.com/office/officeart/2005/8/layout/radial5"/>
    <dgm:cxn modelId="{D81922D2-B83F-419C-955A-9AD013FA9127}" type="presParOf" srcId="{3DFC3988-170A-4DC1-BA8C-C1EC01229020}" destId="{53BC93E8-8D10-4C32-A17F-5CCA29CA6AB0}" srcOrd="6" destOrd="0" presId="urn:microsoft.com/office/officeart/2005/8/layout/radial5"/>
    <dgm:cxn modelId="{3945500C-E112-4D65-9E9E-55870CBED711}" type="presParOf" srcId="{3DFC3988-170A-4DC1-BA8C-C1EC01229020}" destId="{0BAB17DA-9273-4F94-9373-A7C834D5D378}" srcOrd="7" destOrd="0" presId="urn:microsoft.com/office/officeart/2005/8/layout/radial5"/>
    <dgm:cxn modelId="{9504295B-9118-4C84-B4E2-A7662F5C3CC4}" type="presParOf" srcId="{0BAB17DA-9273-4F94-9373-A7C834D5D378}" destId="{CC20B48A-D168-473E-B8F1-CFC4A89D838E}" srcOrd="0" destOrd="0" presId="urn:microsoft.com/office/officeart/2005/8/layout/radial5"/>
    <dgm:cxn modelId="{915598B7-E253-461B-89FA-F9C5B69EE238}" type="presParOf" srcId="{3DFC3988-170A-4DC1-BA8C-C1EC01229020}" destId="{7B3F01F7-C12E-4F61-A8D8-370A7A71F738}" srcOrd="8" destOrd="0" presId="urn:microsoft.com/office/officeart/2005/8/layout/radial5"/>
    <dgm:cxn modelId="{D4EF5E12-19D1-4074-9316-BFC32397C143}" type="presParOf" srcId="{3DFC3988-170A-4DC1-BA8C-C1EC01229020}" destId="{EC2C7752-7056-41A3-8346-5A53E3F42355}" srcOrd="9" destOrd="0" presId="urn:microsoft.com/office/officeart/2005/8/layout/radial5"/>
    <dgm:cxn modelId="{F162EBC5-AFEA-4FFE-AB35-BE24DCF92D2C}" type="presParOf" srcId="{EC2C7752-7056-41A3-8346-5A53E3F42355}" destId="{D261DF69-ACFD-4094-82DF-B5F5A04110ED}" srcOrd="0" destOrd="0" presId="urn:microsoft.com/office/officeart/2005/8/layout/radial5"/>
    <dgm:cxn modelId="{042968E4-ADDB-4DCA-993A-4558B76719C0}" type="presParOf" srcId="{3DFC3988-170A-4DC1-BA8C-C1EC01229020}" destId="{2B99E9E1-CD78-41D0-963E-5F00861AFF95}"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36EB8-8F85-47AD-884D-837AD6B55A8F}">
      <dsp:nvSpPr>
        <dsp:cNvPr id="0" name=""/>
        <dsp:cNvSpPr/>
      </dsp:nvSpPr>
      <dsp:spPr>
        <a:xfrm>
          <a:off x="3518134" y="1850843"/>
          <a:ext cx="1422223" cy="1267637"/>
        </a:xfrm>
        <a:prstGeom prst="ellipse">
          <a:avLst/>
        </a:prstGeom>
        <a:solidFill>
          <a:srgbClr val="D80E86"/>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GCU Learning Experience</a:t>
          </a:r>
          <a:endParaRPr lang="en-GB" sz="1400" b="1" kern="1200" dirty="0"/>
        </a:p>
      </dsp:txBody>
      <dsp:txXfrm>
        <a:off x="3726414" y="2036484"/>
        <a:ext cx="1005663" cy="896355"/>
      </dsp:txXfrm>
    </dsp:sp>
    <dsp:sp modelId="{A4B933F4-91D8-445C-B90C-C811C3F5F7C7}">
      <dsp:nvSpPr>
        <dsp:cNvPr id="0" name=""/>
        <dsp:cNvSpPr/>
      </dsp:nvSpPr>
      <dsp:spPr>
        <a:xfrm rot="16189699">
          <a:off x="4014508" y="1355384"/>
          <a:ext cx="424056" cy="449988"/>
        </a:xfrm>
        <a:prstGeom prst="rightArrow">
          <a:avLst>
            <a:gd name="adj1" fmla="val 60000"/>
            <a:gd name="adj2" fmla="val 50000"/>
          </a:avLst>
        </a:prstGeom>
        <a:solidFill>
          <a:srgbClr val="D80E8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rot="10800000">
        <a:off x="4078307" y="1508990"/>
        <a:ext cx="296839" cy="269992"/>
      </dsp:txXfrm>
    </dsp:sp>
    <dsp:sp modelId="{BAC5BC61-12AE-4F21-9055-C4DEE44826A3}">
      <dsp:nvSpPr>
        <dsp:cNvPr id="0" name=""/>
        <dsp:cNvSpPr/>
      </dsp:nvSpPr>
      <dsp:spPr>
        <a:xfrm>
          <a:off x="3561945" y="-30310"/>
          <a:ext cx="1323495" cy="1323495"/>
        </a:xfrm>
        <a:prstGeom prst="ellipse">
          <a:avLst/>
        </a:prstGeom>
        <a:solidFill>
          <a:schemeClr val="bg1"/>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D80E86"/>
              </a:solidFill>
            </a:rPr>
            <a:t>Learning &amp; Teaching Process</a:t>
          </a:r>
          <a:endParaRPr lang="en-GB" sz="1200" b="1" kern="1200" dirty="0">
            <a:solidFill>
              <a:srgbClr val="D80E86"/>
            </a:solidFill>
          </a:endParaRPr>
        </a:p>
      </dsp:txBody>
      <dsp:txXfrm>
        <a:off x="3755766" y="163511"/>
        <a:ext cx="935853" cy="935853"/>
      </dsp:txXfrm>
    </dsp:sp>
    <dsp:sp modelId="{44FDF43C-51C9-4C45-86F3-B9F9EAEA44AF}">
      <dsp:nvSpPr>
        <dsp:cNvPr id="0" name=""/>
        <dsp:cNvSpPr/>
      </dsp:nvSpPr>
      <dsp:spPr>
        <a:xfrm rot="19987603">
          <a:off x="4926972" y="1605434"/>
          <a:ext cx="1186662" cy="449988"/>
        </a:xfrm>
        <a:prstGeom prst="rightArrow">
          <a:avLst>
            <a:gd name="adj1" fmla="val 60000"/>
            <a:gd name="adj2" fmla="val 50000"/>
          </a:avLst>
        </a:prstGeom>
        <a:solidFill>
          <a:srgbClr val="D80E8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a:off x="4934261" y="1725942"/>
        <a:ext cx="1051666" cy="269992"/>
      </dsp:txXfrm>
    </dsp:sp>
    <dsp:sp modelId="{608A3E7A-BF1B-4D2A-870C-5EA27E66E673}">
      <dsp:nvSpPr>
        <dsp:cNvPr id="0" name=""/>
        <dsp:cNvSpPr/>
      </dsp:nvSpPr>
      <dsp:spPr>
        <a:xfrm>
          <a:off x="6163333" y="507494"/>
          <a:ext cx="1323495" cy="1323495"/>
        </a:xfrm>
        <a:prstGeom prst="ellipse">
          <a:avLst/>
        </a:prstGeom>
        <a:solidFill>
          <a:schemeClr val="bg1"/>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D80E86"/>
              </a:solidFill>
            </a:rPr>
            <a:t>Learning Resources &amp; Facilities</a:t>
          </a:r>
          <a:endParaRPr lang="en-GB" sz="1200" b="1" kern="1200" dirty="0">
            <a:solidFill>
              <a:srgbClr val="D80E86"/>
            </a:solidFill>
          </a:endParaRPr>
        </a:p>
      </dsp:txBody>
      <dsp:txXfrm>
        <a:off x="6357154" y="701315"/>
        <a:ext cx="935853" cy="935853"/>
      </dsp:txXfrm>
    </dsp:sp>
    <dsp:sp modelId="{28C81614-8DBC-4209-9D23-D7D56EC986AD}">
      <dsp:nvSpPr>
        <dsp:cNvPr id="0" name=""/>
        <dsp:cNvSpPr/>
      </dsp:nvSpPr>
      <dsp:spPr>
        <a:xfrm rot="1711994">
          <a:off x="4895035" y="2955982"/>
          <a:ext cx="1335714" cy="449988"/>
        </a:xfrm>
        <a:prstGeom prst="rightArrow">
          <a:avLst>
            <a:gd name="adj1" fmla="val 60000"/>
            <a:gd name="adj2" fmla="val 50000"/>
          </a:avLst>
        </a:prstGeom>
        <a:solidFill>
          <a:srgbClr val="D80E8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a:off x="4903233" y="3013738"/>
        <a:ext cx="1200718" cy="269992"/>
      </dsp:txXfrm>
    </dsp:sp>
    <dsp:sp modelId="{53BC93E8-8D10-4C32-A17F-5CCA29CA6AB0}">
      <dsp:nvSpPr>
        <dsp:cNvPr id="0" name=""/>
        <dsp:cNvSpPr/>
      </dsp:nvSpPr>
      <dsp:spPr>
        <a:xfrm>
          <a:off x="6115294" y="3207796"/>
          <a:ext cx="1561698" cy="1453754"/>
        </a:xfrm>
        <a:prstGeom prst="ellipse">
          <a:avLst/>
        </a:prstGeom>
        <a:solidFill>
          <a:schemeClr val="bg1"/>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dirty="0" smtClean="0">
              <a:solidFill>
                <a:srgbClr val="D80E86"/>
              </a:solidFill>
            </a:rPr>
            <a:t>Assessment &amp; Feedback</a:t>
          </a:r>
          <a:endParaRPr lang="en-GB" sz="1300" b="1" kern="1200" dirty="0">
            <a:solidFill>
              <a:srgbClr val="D80E86"/>
            </a:solidFill>
          </a:endParaRPr>
        </a:p>
      </dsp:txBody>
      <dsp:txXfrm>
        <a:off x="6343999" y="3420693"/>
        <a:ext cx="1104288" cy="1027960"/>
      </dsp:txXfrm>
    </dsp:sp>
    <dsp:sp modelId="{0BAB17DA-9273-4F94-9373-A7C834D5D378}">
      <dsp:nvSpPr>
        <dsp:cNvPr id="0" name=""/>
        <dsp:cNvSpPr/>
      </dsp:nvSpPr>
      <dsp:spPr>
        <a:xfrm rot="9164189">
          <a:off x="2137055" y="2979285"/>
          <a:ext cx="1391554" cy="449988"/>
        </a:xfrm>
        <a:prstGeom prst="rightArrow">
          <a:avLst>
            <a:gd name="adj1" fmla="val 60000"/>
            <a:gd name="adj2" fmla="val 50000"/>
          </a:avLst>
        </a:prstGeom>
        <a:solidFill>
          <a:srgbClr val="D80E8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rot="10800000">
        <a:off x="2264553" y="3038363"/>
        <a:ext cx="1256558" cy="269992"/>
      </dsp:txXfrm>
    </dsp:sp>
    <dsp:sp modelId="{7B3F01F7-C12E-4F61-A8D8-370A7A71F738}">
      <dsp:nvSpPr>
        <dsp:cNvPr id="0" name=""/>
        <dsp:cNvSpPr/>
      </dsp:nvSpPr>
      <dsp:spPr>
        <a:xfrm>
          <a:off x="753760" y="3272925"/>
          <a:ext cx="1323495" cy="1323495"/>
        </a:xfrm>
        <a:prstGeom prst="ellipse">
          <a:avLst/>
        </a:prstGeom>
        <a:solidFill>
          <a:schemeClr val="bg1"/>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D80E86"/>
              </a:solidFill>
            </a:rPr>
            <a:t>Academic Support &amp; Guidance</a:t>
          </a:r>
          <a:endParaRPr lang="en-GB" sz="1200" b="1" kern="1200" dirty="0">
            <a:solidFill>
              <a:srgbClr val="D80E86"/>
            </a:solidFill>
          </a:endParaRPr>
        </a:p>
      </dsp:txBody>
      <dsp:txXfrm>
        <a:off x="947581" y="3466746"/>
        <a:ext cx="935853" cy="935853"/>
      </dsp:txXfrm>
    </dsp:sp>
    <dsp:sp modelId="{EC2C7752-7056-41A3-8346-5A53E3F42355}">
      <dsp:nvSpPr>
        <dsp:cNvPr id="0" name=""/>
        <dsp:cNvSpPr/>
      </dsp:nvSpPr>
      <dsp:spPr>
        <a:xfrm rot="12281047">
          <a:off x="2309452" y="1667360"/>
          <a:ext cx="1262166" cy="449988"/>
        </a:xfrm>
        <a:prstGeom prst="rightArrow">
          <a:avLst>
            <a:gd name="adj1" fmla="val 60000"/>
            <a:gd name="adj2" fmla="val 50000"/>
          </a:avLst>
        </a:prstGeom>
        <a:solidFill>
          <a:srgbClr val="D80E8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rot="10800000">
        <a:off x="2438280" y="1785546"/>
        <a:ext cx="1127170" cy="269992"/>
      </dsp:txXfrm>
    </dsp:sp>
    <dsp:sp modelId="{2B99E9E1-CD78-41D0-963E-5F00861AFF95}">
      <dsp:nvSpPr>
        <dsp:cNvPr id="0" name=""/>
        <dsp:cNvSpPr/>
      </dsp:nvSpPr>
      <dsp:spPr>
        <a:xfrm>
          <a:off x="718135" y="507491"/>
          <a:ext cx="1611528" cy="1467518"/>
        </a:xfrm>
        <a:prstGeom prst="ellipse">
          <a:avLst/>
        </a:prstGeom>
        <a:solidFill>
          <a:schemeClr val="bg1"/>
        </a:solidFill>
        <a:ln w="25400" cap="flat" cmpd="sng" algn="ctr">
          <a:solidFill>
            <a:srgbClr val="D80E8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D80E86"/>
              </a:solidFill>
            </a:rPr>
            <a:t>Employability &amp; Skills Development</a:t>
          </a:r>
          <a:endParaRPr lang="en-GB" sz="1200" b="1" kern="1200" dirty="0">
            <a:solidFill>
              <a:srgbClr val="D80E86"/>
            </a:solidFill>
          </a:endParaRPr>
        </a:p>
      </dsp:txBody>
      <dsp:txXfrm>
        <a:off x="954138" y="722404"/>
        <a:ext cx="1139522" cy="103769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53B471B-9AB1-4E91-A65A-8F458442D2E0}" type="datetimeFigureOut">
              <a:rPr lang="en-GB" smtClean="0"/>
              <a:t>06/10/2016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49BE7A0-3702-49F4-8A0F-5EF2F404F679}" type="slidenum">
              <a:rPr lang="en-GB" smtClean="0"/>
              <a:t>‹#›</a:t>
            </a:fld>
            <a:endParaRPr lang="en-GB"/>
          </a:p>
        </p:txBody>
      </p:sp>
    </p:spTree>
    <p:extLst>
      <p:ext uri="{BB962C8B-B14F-4D97-AF65-F5344CB8AC3E}">
        <p14:creationId xmlns:p14="http://schemas.microsoft.com/office/powerpoint/2010/main" val="148967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Before you go off to gather feedback from the students you represent, it's important to know what type feedback you should be looking for.</a:t>
            </a:r>
          </a:p>
          <a:p>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r>
              <a:rPr lang="en-GB" sz="1200" b="0" i="0" kern="1200" dirty="0" smtClean="0">
                <a:solidFill>
                  <a:schemeClr val="tx1"/>
                </a:solidFill>
                <a:effectLst/>
                <a:latin typeface="+mn-lt"/>
                <a:ea typeface="+mn-ea"/>
                <a:cs typeface="+mn-cs"/>
              </a:rPr>
              <a:t>As a Class Rep you are only expected to deal with feedback related to the learning experience, not the student experience. </a:t>
            </a:r>
          </a:p>
          <a:p>
            <a:endParaRPr lang="en-GB" sz="1200" b="0" i="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Ask participants the question… </a:t>
            </a:r>
            <a:r>
              <a:rPr lang="en-GB" sz="1200" b="1" kern="1200" baseline="0" dirty="0" smtClean="0">
                <a:solidFill>
                  <a:schemeClr val="tx1"/>
                </a:solidFill>
                <a:effectLst/>
                <a:latin typeface="+mn-lt"/>
                <a:ea typeface="+mn-ea"/>
                <a:cs typeface="+mn-cs"/>
              </a:rPr>
              <a:t> </a:t>
            </a:r>
            <a:r>
              <a:rPr lang="en-GB" sz="1200" b="1" i="0" kern="1200" baseline="0" dirty="0" smtClean="0">
                <a:solidFill>
                  <a:schemeClr val="tx1"/>
                </a:solidFill>
                <a:effectLst/>
                <a:latin typeface="+mn-lt"/>
                <a:ea typeface="+mn-ea"/>
                <a:cs typeface="+mn-cs"/>
              </a:rPr>
              <a:t>What is the difference between the ‘learning experience’ and the ‘student experience’</a:t>
            </a:r>
            <a:r>
              <a:rPr lang="en-GB" sz="1200" b="1" i="0" kern="1200" dirty="0" smtClean="0">
                <a:solidFill>
                  <a:schemeClr val="tx1"/>
                </a:solidFill>
                <a:effectLst/>
                <a:latin typeface="+mn-lt"/>
                <a:ea typeface="+mn-ea"/>
                <a:cs typeface="+mn-cs"/>
              </a:rPr>
              <a:t> ?</a:t>
            </a:r>
          </a:p>
          <a:p>
            <a:endParaRPr lang="en-GB" sz="1200" b="1" i="0" kern="120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Answer:</a:t>
            </a:r>
            <a:r>
              <a:rPr lang="en-GB" sz="1200" b="1"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Whereas the student experience covers everything, including things such as finance, well-being and extra-curricular activities, the learning experience only covers things that directly impact on the learning process.</a:t>
            </a:r>
          </a:p>
          <a:p>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r>
              <a:rPr lang="en-GB" sz="1200" b="0" i="0" kern="1200" dirty="0" smtClean="0">
                <a:solidFill>
                  <a:schemeClr val="tx1"/>
                </a:solidFill>
                <a:effectLst/>
                <a:latin typeface="+mn-lt"/>
                <a:ea typeface="+mn-ea"/>
                <a:cs typeface="+mn-cs"/>
              </a:rPr>
              <a:t>As a Class Rep you should focus on getting feedback on the following five areas of the Learning Experience...  </a:t>
            </a:r>
          </a:p>
          <a:p>
            <a:endParaRPr lang="en-GB" sz="1200" b="0" i="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en-GB" sz="1200" b="0" i="0" kern="1200" dirty="0" smtClean="0">
                <a:solidFill>
                  <a:schemeClr val="tx1"/>
                </a:solidFill>
                <a:effectLst/>
                <a:latin typeface="+mn-lt"/>
                <a:ea typeface="+mn-ea"/>
                <a:cs typeface="+mn-cs"/>
              </a:rPr>
              <a:t>The Learning &amp; Teaching Process which covers anything to do with teaching methods and mediums, as well as module and programme frameworks.</a:t>
            </a:r>
          </a:p>
          <a:p>
            <a:pPr marL="0" indent="0">
              <a:buFont typeface="Wingdings" panose="05000000000000000000" pitchFamily="2" charset="2"/>
              <a:buNone/>
            </a:pPr>
            <a:endParaRPr lang="en-GB" sz="1200" b="0" i="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en-GB" sz="1200" b="0" i="0" kern="1200" dirty="0" smtClean="0">
                <a:solidFill>
                  <a:schemeClr val="tx1"/>
                </a:solidFill>
                <a:effectLst/>
                <a:latin typeface="+mn-lt"/>
                <a:ea typeface="+mn-ea"/>
                <a:cs typeface="+mn-cs"/>
              </a:rPr>
              <a:t>Learning Resources &amp; Facilities which covers the </a:t>
            </a:r>
            <a:r>
              <a:rPr lang="en-GB" sz="1200" b="0" i="0" kern="1200" dirty="0" err="1" smtClean="0">
                <a:solidFill>
                  <a:schemeClr val="tx1"/>
                </a:solidFill>
                <a:effectLst/>
                <a:latin typeface="+mn-lt"/>
                <a:ea typeface="+mn-ea"/>
                <a:cs typeface="+mn-cs"/>
              </a:rPr>
              <a:t>the</a:t>
            </a:r>
            <a:r>
              <a:rPr lang="en-GB" sz="1200" b="0" i="0" kern="1200" dirty="0" smtClean="0">
                <a:solidFill>
                  <a:schemeClr val="tx1"/>
                </a:solidFill>
                <a:effectLst/>
                <a:latin typeface="+mn-lt"/>
                <a:ea typeface="+mn-ea"/>
                <a:cs typeface="+mn-cs"/>
              </a:rPr>
              <a:t> Library facilities, IT services, specialist lab equipment, as well as spaces on campus such as lecture </a:t>
            </a:r>
            <a:r>
              <a:rPr lang="en-GB" sz="1200" b="0" i="0" kern="1200" dirty="0" err="1" smtClean="0">
                <a:solidFill>
                  <a:schemeClr val="tx1"/>
                </a:solidFill>
                <a:effectLst/>
                <a:latin typeface="+mn-lt"/>
                <a:ea typeface="+mn-ea"/>
                <a:cs typeface="+mn-cs"/>
              </a:rPr>
              <a:t>theaters</a:t>
            </a:r>
            <a:r>
              <a:rPr lang="en-GB" sz="1200" b="0" i="0" kern="1200" dirty="0" smtClean="0">
                <a:solidFill>
                  <a:schemeClr val="tx1"/>
                </a:solidFill>
                <a:effectLst/>
                <a:latin typeface="+mn-lt"/>
                <a:ea typeface="+mn-ea"/>
                <a:cs typeface="+mn-cs"/>
              </a:rPr>
              <a:t>, seminar rooms and laboratories.</a:t>
            </a:r>
          </a:p>
          <a:p>
            <a:pPr marL="171450" indent="-171450">
              <a:buFont typeface="Wingdings" panose="05000000000000000000" pitchFamily="2" charset="2"/>
              <a:buChar char="§"/>
            </a:pPr>
            <a:endParaRPr lang="en-GB" sz="1200" b="0" i="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en-GB" sz="1200" b="0" i="0" kern="1200" dirty="0" smtClean="0">
                <a:solidFill>
                  <a:schemeClr val="tx1"/>
                </a:solidFill>
                <a:effectLst/>
                <a:latin typeface="+mn-lt"/>
                <a:ea typeface="+mn-ea"/>
                <a:cs typeface="+mn-cs"/>
              </a:rPr>
              <a:t>Assessment &amp; Feedback which covers the different types of assessments (essays, presentations, lab work, placement reviews) as well as the amount and quality of feedback given on assessed activities.</a:t>
            </a:r>
          </a:p>
          <a:p>
            <a:pPr marL="171450" indent="-171450">
              <a:buFont typeface="Wingdings" panose="05000000000000000000" pitchFamily="2" charset="2"/>
              <a:buChar char="§"/>
            </a:pPr>
            <a:endParaRPr lang="en-GB" sz="1200" b="0" i="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en-GB" sz="1200" b="0" i="0" kern="1200" dirty="0" smtClean="0">
                <a:solidFill>
                  <a:schemeClr val="tx1"/>
                </a:solidFill>
                <a:effectLst/>
                <a:latin typeface="+mn-lt"/>
                <a:ea typeface="+mn-ea"/>
                <a:cs typeface="+mn-cs"/>
              </a:rPr>
              <a:t>Support &amp; Guidance which covers all the academic support and advice  services available to campus including the Personal Tutor and the Schools' Learning Development Centre services. </a:t>
            </a:r>
          </a:p>
          <a:p>
            <a:pPr marL="171450" indent="-171450">
              <a:buFont typeface="Wingdings" panose="05000000000000000000" pitchFamily="2" charset="2"/>
              <a:buChar char="§"/>
            </a:pPr>
            <a:endParaRPr lang="en-GB" sz="1200" b="0" i="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en-GB" sz="1200" b="0" i="0" kern="1200" dirty="0" smtClean="0">
                <a:solidFill>
                  <a:schemeClr val="tx1"/>
                </a:solidFill>
                <a:effectLst/>
                <a:latin typeface="+mn-lt"/>
                <a:ea typeface="+mn-ea"/>
                <a:cs typeface="+mn-cs"/>
              </a:rPr>
              <a:t>Employability &amp; Skills Development which covers professional development opportunities (knowledge and experience) as well as the careers advice service.</a:t>
            </a:r>
          </a:p>
          <a:p>
            <a:r>
              <a:rPr lang="en-GB" dirty="0" smtClean="0"/>
              <a:t/>
            </a:r>
            <a:br>
              <a:rPr lang="en-GB" dirty="0" smtClean="0"/>
            </a:br>
            <a:endParaRPr lang="en-GB"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C14B98F-CA6E-4EEC-99C4-448CD2A7DAE0}"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290821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When getting prepared to present your feedback, you first need to work out where is the most appropriate place and time to present your feedback.</a:t>
            </a:r>
          </a:p>
          <a:p>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r>
              <a:rPr lang="en-GB" sz="1200" b="0" i="0" kern="1200" dirty="0" smtClean="0">
                <a:solidFill>
                  <a:schemeClr val="tx1"/>
                </a:solidFill>
                <a:effectLst/>
                <a:latin typeface="+mn-lt"/>
                <a:ea typeface="+mn-ea"/>
                <a:cs typeface="+mn-cs"/>
              </a:rPr>
              <a:t>To help you work out how you should deal with the feedback you receive, we have put together this handy flow diagram!</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i="0" dirty="0" smtClean="0"/>
              <a:t>Explain and talk through</a:t>
            </a:r>
            <a:r>
              <a:rPr lang="en-GB" b="1" i="0" baseline="0" dirty="0" smtClean="0"/>
              <a:t> the flow diagram and its different pathways.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Explain that feedback can be </a:t>
            </a:r>
            <a:r>
              <a:rPr lang="en-GB" sz="1400" b="1" baseline="0" dirty="0" smtClean="0"/>
              <a:t>views</a:t>
            </a:r>
            <a:r>
              <a:rPr lang="en-GB" b="1" baseline="0" dirty="0" smtClean="0"/>
              <a:t>, </a:t>
            </a:r>
            <a:r>
              <a:rPr lang="en-GB" sz="1400" b="1" baseline="0" dirty="0" smtClean="0"/>
              <a:t>opinions </a:t>
            </a:r>
            <a:r>
              <a:rPr lang="en-GB" b="1" baseline="0" dirty="0" smtClean="0"/>
              <a:t>and </a:t>
            </a:r>
            <a:r>
              <a:rPr lang="en-GB" sz="1400" b="1" baseline="0" dirty="0" smtClean="0"/>
              <a:t>issues</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baseline="0" dirty="0" smtClean="0"/>
          </a:p>
          <a:p>
            <a:r>
              <a:rPr lang="en-GB" b="1" baseline="0" dirty="0" smtClean="0"/>
              <a:t>Highlight that the flow diagram only covers the main pathways for feedback and will not cover all circumstances.  Also highlight that it will not always easy to workout where you should take feedback and that in those cases they should get in touch with their School Officer for advice.</a:t>
            </a:r>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6C14B98F-CA6E-4EEC-99C4-448CD2A7DAE0}"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29082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350484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8CAF9E-9079-45D3-80A7-785038E4D45F}" type="datetimeFigureOut">
              <a:rPr lang="en-GB">
                <a:solidFill>
                  <a:prstClr val="black"/>
                </a:solidFill>
              </a:rPr>
              <a:pPr/>
              <a:t>06/10/2016</a:t>
            </a:fld>
            <a:endParaRPr lang="en-GB">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99023-CF47-4961-8664-44930561D82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34935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8CAF9E-9079-45D3-80A7-785038E4D45F}" type="datetimeFigureOut">
              <a:rPr lang="en-GB">
                <a:solidFill>
                  <a:prstClr val="black"/>
                </a:solidFill>
              </a:rPr>
              <a:pPr/>
              <a:t>06/10/2016</a:t>
            </a:fld>
            <a:endParaRPr lang="en-GB">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99023-CF47-4961-8664-44930561D82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44515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6799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4047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a:t>
            </a:r>
            <a:endParaRPr lang="en-GB" dirty="0"/>
          </a:p>
        </p:txBody>
      </p:sp>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533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a:t>
            </a:r>
            <a:endParaRPr lang="en-GB" dirty="0"/>
          </a:p>
        </p:txBody>
      </p:sp>
      <p:sp>
        <p:nvSpPr>
          <p:cNvPr id="3" name="Text Placeholder 2"/>
          <p:cNvSpPr>
            <a:spLocks noGrp="1"/>
          </p:cNvSpPr>
          <p:nvPr>
            <p:ph type="body" idx="1"/>
          </p:nvPr>
        </p:nvSpPr>
        <p:spPr>
          <a:xfrm>
            <a:off x="457200" y="119675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a:t>
            </a:r>
          </a:p>
        </p:txBody>
      </p:sp>
      <p:sp>
        <p:nvSpPr>
          <p:cNvPr id="4" name="Content Placeholder 3"/>
          <p:cNvSpPr>
            <a:spLocks noGrp="1"/>
          </p:cNvSpPr>
          <p:nvPr>
            <p:ph sz="half" idx="2"/>
          </p:nvPr>
        </p:nvSpPr>
        <p:spPr>
          <a:xfrm>
            <a:off x="457200" y="1916832"/>
            <a:ext cx="4040188" cy="4209331"/>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19675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a:t>
            </a:r>
          </a:p>
        </p:txBody>
      </p:sp>
      <p:sp>
        <p:nvSpPr>
          <p:cNvPr id="6" name="Content Placeholder 5"/>
          <p:cNvSpPr>
            <a:spLocks noGrp="1"/>
          </p:cNvSpPr>
          <p:nvPr>
            <p:ph sz="quarter" idx="4"/>
          </p:nvPr>
        </p:nvSpPr>
        <p:spPr>
          <a:xfrm>
            <a:off x="4645025" y="1916832"/>
            <a:ext cx="4041775" cy="4209331"/>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1446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78CAF9E-9079-45D3-80A7-785038E4D45F}" type="datetimeFigureOut">
              <a:rPr lang="en-GB">
                <a:solidFill>
                  <a:prstClr val="black"/>
                </a:solidFill>
              </a:rPr>
              <a:pPr/>
              <a:t>06/10/2016</a:t>
            </a:fld>
            <a:endParaRPr lang="en-GB">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D99023-CF47-4961-8664-44930561D82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24049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78CAF9E-9079-45D3-80A7-785038E4D45F}" type="datetimeFigureOut">
              <a:rPr lang="en-GB">
                <a:solidFill>
                  <a:prstClr val="black"/>
                </a:solidFill>
              </a:rPr>
              <a:pPr/>
              <a:t>06/10/2016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D99023-CF47-4961-8664-44930561D82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20555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1006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196751"/>
            <a:ext cx="5486400" cy="3530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75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131024" cy="778098"/>
          </a:xfrm>
          <a:prstGeom prst="rect">
            <a:avLst/>
          </a:prstGeom>
        </p:spPr>
        <p:txBody>
          <a:bodyPr vert="horz" lIns="91440" tIns="45720" rIns="91440" bIns="45720" rtlCol="0" anchor="ctr">
            <a:normAutofit/>
          </a:bodyPr>
          <a:lstStyle/>
          <a:p>
            <a:r>
              <a:rPr lang="en-US" dirty="0" smtClean="0"/>
              <a:t>Click to edit</a:t>
            </a:r>
            <a:endParaRPr lang="en-GB" dirty="0"/>
          </a:p>
        </p:txBody>
      </p:sp>
      <p:sp>
        <p:nvSpPr>
          <p:cNvPr id="3" name="Text Placeholder 2"/>
          <p:cNvSpPr>
            <a:spLocks noGrp="1"/>
          </p:cNvSpPr>
          <p:nvPr>
            <p:ph type="body" idx="1"/>
          </p:nvPr>
        </p:nvSpPr>
        <p:spPr>
          <a:xfrm>
            <a:off x="457200" y="1196752"/>
            <a:ext cx="8229600" cy="49294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90190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rgbClr val="D80E8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E46C0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404664"/>
            <a:ext cx="6131024"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D80E86"/>
                </a:solidFill>
                <a:latin typeface="+mj-lt"/>
                <a:ea typeface="+mj-ea"/>
                <a:cs typeface="+mj-cs"/>
              </a:defRPr>
            </a:lvl1pPr>
          </a:lstStyle>
          <a:p>
            <a:pPr algn="l"/>
            <a:r>
              <a:rPr lang="en-GB" sz="4000" dirty="0">
                <a:solidFill>
                  <a:srgbClr val="58595B"/>
                </a:solidFill>
                <a:latin typeface="Museo 700" panose="02000000000000000000" pitchFamily="2" charset="0"/>
              </a:rPr>
              <a:t>Learning </a:t>
            </a:r>
            <a:r>
              <a:rPr lang="en-GB" sz="4000" dirty="0" smtClean="0">
                <a:solidFill>
                  <a:srgbClr val="58595B"/>
                </a:solidFill>
                <a:latin typeface="Museo 700" panose="02000000000000000000" pitchFamily="2" charset="0"/>
              </a:rPr>
              <a:t>Experience</a:t>
            </a:r>
            <a:endParaRPr lang="en-GB" sz="4000" dirty="0">
              <a:solidFill>
                <a:srgbClr val="58595B"/>
              </a:solidFill>
              <a:latin typeface="Museo 700" panose="02000000000000000000" pitchFamily="2" charset="0"/>
            </a:endParaRPr>
          </a:p>
        </p:txBody>
      </p:sp>
      <p:graphicFrame>
        <p:nvGraphicFramePr>
          <p:cNvPr id="3" name="Diagram 2"/>
          <p:cNvGraphicFramePr/>
          <p:nvPr>
            <p:extLst>
              <p:ext uri="{D42A27DB-BD31-4B8C-83A1-F6EECF244321}">
                <p14:modId xmlns:p14="http://schemas.microsoft.com/office/powerpoint/2010/main" val="3623196124"/>
              </p:ext>
            </p:extLst>
          </p:nvPr>
        </p:nvGraphicFramePr>
        <p:xfrm>
          <a:off x="423402" y="1484784"/>
          <a:ext cx="831447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80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4455"/>
            <a:ext cx="6131024"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D80E86"/>
                </a:solidFill>
                <a:latin typeface="+mj-lt"/>
                <a:ea typeface="+mj-ea"/>
                <a:cs typeface="+mj-cs"/>
              </a:defRPr>
            </a:lvl1pPr>
          </a:lstStyle>
          <a:p>
            <a:pPr algn="l"/>
            <a:r>
              <a:rPr lang="en-GB" sz="3000" dirty="0">
                <a:solidFill>
                  <a:srgbClr val="58595B"/>
                </a:solidFill>
                <a:latin typeface="Museo 700" panose="02000000000000000000" pitchFamily="2" charset="0"/>
              </a:rPr>
              <a:t>Where To Take </a:t>
            </a:r>
            <a:r>
              <a:rPr lang="en-GB" sz="3000" dirty="0" smtClean="0">
                <a:solidFill>
                  <a:srgbClr val="58595B"/>
                </a:solidFill>
                <a:latin typeface="Museo 700" panose="02000000000000000000" pitchFamily="2" charset="0"/>
              </a:rPr>
              <a:t>Your Feedback</a:t>
            </a:r>
            <a:endParaRPr lang="en-GB" sz="3000" dirty="0">
              <a:solidFill>
                <a:srgbClr val="58595B"/>
              </a:solidFill>
              <a:latin typeface="Museo 700" panose="02000000000000000000" pitchFamily="2" charset="0"/>
            </a:endParaRPr>
          </a:p>
        </p:txBody>
      </p:sp>
      <p:sp>
        <p:nvSpPr>
          <p:cNvPr id="62" name="Rectangle 61"/>
          <p:cNvSpPr/>
          <p:nvPr/>
        </p:nvSpPr>
        <p:spPr>
          <a:xfrm>
            <a:off x="6392229" y="4098842"/>
            <a:ext cx="2140956" cy="455766"/>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8" name="TextBox 67"/>
          <p:cNvSpPr txBox="1"/>
          <p:nvPr/>
        </p:nvSpPr>
        <p:spPr>
          <a:xfrm>
            <a:off x="6104820" y="5446102"/>
            <a:ext cx="1265452" cy="646331"/>
          </a:xfrm>
          <a:prstGeom prst="rect">
            <a:avLst/>
          </a:prstGeom>
          <a:noFill/>
        </p:spPr>
        <p:txBody>
          <a:bodyPr wrap="square" rtlCol="0">
            <a:spAutoFit/>
          </a:bodyPr>
          <a:lstStyle/>
          <a:p>
            <a:pPr algn="ctr"/>
            <a:r>
              <a:rPr lang="en-GB" sz="1200" dirty="0">
                <a:solidFill>
                  <a:srgbClr val="F47C32"/>
                </a:solidFill>
              </a:rPr>
              <a:t>Get in touch with your School Officer</a:t>
            </a:r>
            <a:endParaRPr lang="en-GB" sz="1200" dirty="0">
              <a:solidFill>
                <a:srgbClr val="F47C32"/>
              </a:solidFill>
            </a:endParaRPr>
          </a:p>
        </p:txBody>
      </p:sp>
      <p:sp>
        <p:nvSpPr>
          <p:cNvPr id="69" name="TextBox 68"/>
          <p:cNvSpPr txBox="1"/>
          <p:nvPr/>
        </p:nvSpPr>
        <p:spPr>
          <a:xfrm>
            <a:off x="7583701" y="5352212"/>
            <a:ext cx="1368152" cy="830997"/>
          </a:xfrm>
          <a:prstGeom prst="rect">
            <a:avLst/>
          </a:prstGeom>
          <a:noFill/>
        </p:spPr>
        <p:txBody>
          <a:bodyPr wrap="square" rtlCol="0">
            <a:spAutoFit/>
          </a:bodyPr>
          <a:lstStyle/>
          <a:p>
            <a:pPr algn="ctr"/>
            <a:r>
              <a:rPr lang="en-GB" sz="1200" dirty="0">
                <a:solidFill>
                  <a:srgbClr val="F47C32"/>
                </a:solidFill>
              </a:rPr>
              <a:t>Get in touch with your GCU Students’ Vice President</a:t>
            </a:r>
            <a:endParaRPr lang="en-GB" sz="1200" dirty="0">
              <a:solidFill>
                <a:srgbClr val="F47C32"/>
              </a:solidFill>
            </a:endParaRPr>
          </a:p>
        </p:txBody>
      </p:sp>
      <p:sp>
        <p:nvSpPr>
          <p:cNvPr id="70" name="Rectangle 69"/>
          <p:cNvSpPr/>
          <p:nvPr/>
        </p:nvSpPr>
        <p:spPr>
          <a:xfrm>
            <a:off x="6115476" y="5355328"/>
            <a:ext cx="1254796" cy="827880"/>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1" name="Rectangle 70"/>
          <p:cNvSpPr/>
          <p:nvPr/>
        </p:nvSpPr>
        <p:spPr>
          <a:xfrm>
            <a:off x="7583701" y="5352211"/>
            <a:ext cx="1368152" cy="830997"/>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72" name="Straight Arrow Connector 71"/>
          <p:cNvCxnSpPr/>
          <p:nvPr/>
        </p:nvCxnSpPr>
        <p:spPr>
          <a:xfrm flipH="1">
            <a:off x="6719552" y="4551895"/>
            <a:ext cx="22645" cy="820554"/>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6478846" y="4684547"/>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4" name="TextBox 73"/>
          <p:cNvSpPr txBox="1"/>
          <p:nvPr/>
        </p:nvSpPr>
        <p:spPr>
          <a:xfrm>
            <a:off x="6450781" y="4684547"/>
            <a:ext cx="582832" cy="323165"/>
          </a:xfrm>
          <a:prstGeom prst="rect">
            <a:avLst/>
          </a:prstGeom>
          <a:noFill/>
        </p:spPr>
        <p:txBody>
          <a:bodyPr wrap="square" rtlCol="0">
            <a:spAutoFit/>
          </a:bodyPr>
          <a:lstStyle/>
          <a:p>
            <a:pPr algn="ctr"/>
            <a:r>
              <a:rPr lang="en-GB" sz="1500" b="1" dirty="0">
                <a:solidFill>
                  <a:prstClr val="white"/>
                </a:solidFill>
              </a:rPr>
              <a:t>NO</a:t>
            </a:r>
            <a:endParaRPr lang="en-GB" sz="1500" b="1" dirty="0">
              <a:solidFill>
                <a:prstClr val="white"/>
              </a:solidFill>
            </a:endParaRPr>
          </a:p>
        </p:txBody>
      </p:sp>
      <p:cxnSp>
        <p:nvCxnSpPr>
          <p:cNvPr id="75" name="Straight Arrow Connector 74"/>
          <p:cNvCxnSpPr/>
          <p:nvPr/>
        </p:nvCxnSpPr>
        <p:spPr>
          <a:xfrm flipH="1">
            <a:off x="8095187" y="4550559"/>
            <a:ext cx="28887" cy="775389"/>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7854482" y="4638046"/>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7" name="TextBox 76"/>
          <p:cNvSpPr txBox="1"/>
          <p:nvPr/>
        </p:nvSpPr>
        <p:spPr>
          <a:xfrm>
            <a:off x="7826417" y="4638046"/>
            <a:ext cx="582832" cy="323165"/>
          </a:xfrm>
          <a:prstGeom prst="rect">
            <a:avLst/>
          </a:prstGeom>
          <a:noFill/>
        </p:spPr>
        <p:txBody>
          <a:bodyPr wrap="square" rtlCol="0">
            <a:spAutoFit/>
          </a:bodyPr>
          <a:lstStyle/>
          <a:p>
            <a:pPr algn="ctr"/>
            <a:r>
              <a:rPr lang="en-GB" sz="1500" b="1" dirty="0">
                <a:solidFill>
                  <a:prstClr val="white"/>
                </a:solidFill>
              </a:rPr>
              <a:t>YES</a:t>
            </a:r>
            <a:endParaRPr lang="en-GB" sz="1500" b="1" dirty="0">
              <a:solidFill>
                <a:prstClr val="white"/>
              </a:solidFill>
            </a:endParaRPr>
          </a:p>
        </p:txBody>
      </p:sp>
      <p:sp>
        <p:nvSpPr>
          <p:cNvPr id="89" name="Rectangle 88"/>
          <p:cNvSpPr/>
          <p:nvPr/>
        </p:nvSpPr>
        <p:spPr>
          <a:xfrm>
            <a:off x="561476" y="4087336"/>
            <a:ext cx="2140956" cy="455766"/>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0" name="TextBox 89"/>
          <p:cNvSpPr txBox="1"/>
          <p:nvPr/>
        </p:nvSpPr>
        <p:spPr>
          <a:xfrm>
            <a:off x="92198" y="5340917"/>
            <a:ext cx="1539756" cy="830997"/>
          </a:xfrm>
          <a:prstGeom prst="rect">
            <a:avLst/>
          </a:prstGeom>
          <a:noFill/>
        </p:spPr>
        <p:txBody>
          <a:bodyPr wrap="square" rtlCol="0">
            <a:spAutoFit/>
          </a:bodyPr>
          <a:lstStyle/>
          <a:p>
            <a:pPr algn="ctr"/>
            <a:r>
              <a:rPr lang="en-GB" sz="1200" dirty="0">
                <a:solidFill>
                  <a:srgbClr val="F47C32"/>
                </a:solidFill>
              </a:rPr>
              <a:t>Get in touch with the relevant lecture or programme leader</a:t>
            </a:r>
            <a:endParaRPr lang="en-GB" sz="1200" dirty="0">
              <a:solidFill>
                <a:srgbClr val="F47C32"/>
              </a:solidFill>
            </a:endParaRPr>
          </a:p>
        </p:txBody>
      </p:sp>
      <p:sp>
        <p:nvSpPr>
          <p:cNvPr id="91" name="TextBox 90"/>
          <p:cNvSpPr txBox="1"/>
          <p:nvPr/>
        </p:nvSpPr>
        <p:spPr>
          <a:xfrm>
            <a:off x="1772977" y="5340919"/>
            <a:ext cx="1518266" cy="830997"/>
          </a:xfrm>
          <a:prstGeom prst="rect">
            <a:avLst/>
          </a:prstGeom>
          <a:noFill/>
        </p:spPr>
        <p:txBody>
          <a:bodyPr wrap="square" rtlCol="0">
            <a:spAutoFit/>
          </a:bodyPr>
          <a:lstStyle/>
          <a:p>
            <a:pPr algn="ctr"/>
            <a:r>
              <a:rPr lang="en-GB" sz="1200" dirty="0">
                <a:solidFill>
                  <a:srgbClr val="F47C32"/>
                </a:solidFill>
              </a:rPr>
              <a:t>Discuss the feedback at your next SSCG Meeting</a:t>
            </a:r>
            <a:endParaRPr lang="en-GB" sz="1200" dirty="0">
              <a:solidFill>
                <a:srgbClr val="F47C32"/>
              </a:solidFill>
            </a:endParaRPr>
          </a:p>
        </p:txBody>
      </p:sp>
      <p:sp>
        <p:nvSpPr>
          <p:cNvPr id="92" name="Rectangle 91"/>
          <p:cNvSpPr/>
          <p:nvPr/>
        </p:nvSpPr>
        <p:spPr>
          <a:xfrm>
            <a:off x="164206" y="5344035"/>
            <a:ext cx="1395342" cy="827880"/>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3" name="Rectangle 92"/>
          <p:cNvSpPr/>
          <p:nvPr/>
        </p:nvSpPr>
        <p:spPr>
          <a:xfrm>
            <a:off x="1772976" y="5340918"/>
            <a:ext cx="1518267" cy="830997"/>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4" name="Straight Arrow Connector 93"/>
          <p:cNvCxnSpPr/>
          <p:nvPr/>
        </p:nvCxnSpPr>
        <p:spPr>
          <a:xfrm flipH="1">
            <a:off x="942264" y="4528353"/>
            <a:ext cx="22645" cy="820554"/>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701558" y="4661005"/>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6" name="TextBox 95"/>
          <p:cNvSpPr txBox="1"/>
          <p:nvPr/>
        </p:nvSpPr>
        <p:spPr>
          <a:xfrm>
            <a:off x="673493" y="4661005"/>
            <a:ext cx="582832" cy="323165"/>
          </a:xfrm>
          <a:prstGeom prst="rect">
            <a:avLst/>
          </a:prstGeom>
          <a:noFill/>
        </p:spPr>
        <p:txBody>
          <a:bodyPr wrap="square" rtlCol="0">
            <a:spAutoFit/>
          </a:bodyPr>
          <a:lstStyle/>
          <a:p>
            <a:pPr algn="ctr"/>
            <a:r>
              <a:rPr lang="en-GB" sz="1500" b="1" dirty="0">
                <a:solidFill>
                  <a:prstClr val="white"/>
                </a:solidFill>
              </a:rPr>
              <a:t>YES</a:t>
            </a:r>
            <a:endParaRPr lang="en-GB" sz="1500" b="1" dirty="0">
              <a:solidFill>
                <a:prstClr val="white"/>
              </a:solidFill>
            </a:endParaRPr>
          </a:p>
        </p:txBody>
      </p:sp>
      <p:cxnSp>
        <p:nvCxnSpPr>
          <p:cNvPr id="97" name="Straight Arrow Connector 96"/>
          <p:cNvCxnSpPr/>
          <p:nvPr/>
        </p:nvCxnSpPr>
        <p:spPr>
          <a:xfrm flipH="1">
            <a:off x="2210938" y="4531835"/>
            <a:ext cx="22013" cy="794113"/>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1977343" y="4669138"/>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9" name="TextBox 98"/>
          <p:cNvSpPr txBox="1"/>
          <p:nvPr/>
        </p:nvSpPr>
        <p:spPr>
          <a:xfrm>
            <a:off x="1949278" y="4669138"/>
            <a:ext cx="582832" cy="323165"/>
          </a:xfrm>
          <a:prstGeom prst="rect">
            <a:avLst/>
          </a:prstGeom>
          <a:noFill/>
        </p:spPr>
        <p:txBody>
          <a:bodyPr wrap="square" rtlCol="0">
            <a:spAutoFit/>
          </a:bodyPr>
          <a:lstStyle/>
          <a:p>
            <a:pPr algn="ctr"/>
            <a:r>
              <a:rPr lang="en-GB" sz="1500" b="1" dirty="0">
                <a:solidFill>
                  <a:prstClr val="white"/>
                </a:solidFill>
              </a:rPr>
              <a:t>NO</a:t>
            </a:r>
            <a:endParaRPr lang="en-GB" sz="1500" b="1" dirty="0">
              <a:solidFill>
                <a:prstClr val="white"/>
              </a:solidFill>
            </a:endParaRPr>
          </a:p>
        </p:txBody>
      </p:sp>
      <p:sp>
        <p:nvSpPr>
          <p:cNvPr id="61" name="TextBox 60"/>
          <p:cNvSpPr txBox="1"/>
          <p:nvPr/>
        </p:nvSpPr>
        <p:spPr>
          <a:xfrm>
            <a:off x="561476" y="4081437"/>
            <a:ext cx="2140956" cy="461665"/>
          </a:xfrm>
          <a:prstGeom prst="rect">
            <a:avLst/>
          </a:prstGeom>
          <a:solidFill>
            <a:srgbClr val="F47C32"/>
          </a:solidFill>
        </p:spPr>
        <p:txBody>
          <a:bodyPr wrap="square" rtlCol="0">
            <a:spAutoFit/>
          </a:bodyPr>
          <a:lstStyle/>
          <a:p>
            <a:pPr algn="ctr"/>
            <a:r>
              <a:rPr lang="en-GB" sz="1200" b="1" dirty="0">
                <a:solidFill>
                  <a:prstClr val="white"/>
                </a:solidFill>
              </a:rPr>
              <a:t>Is the feedback related to an urgent issue?</a:t>
            </a:r>
          </a:p>
        </p:txBody>
      </p:sp>
      <p:sp>
        <p:nvSpPr>
          <p:cNvPr id="66" name="Rectangle 65"/>
          <p:cNvSpPr/>
          <p:nvPr/>
        </p:nvSpPr>
        <p:spPr>
          <a:xfrm>
            <a:off x="3779912" y="4000974"/>
            <a:ext cx="1440160" cy="712177"/>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0" name="TextBox 79"/>
          <p:cNvSpPr txBox="1"/>
          <p:nvPr/>
        </p:nvSpPr>
        <p:spPr>
          <a:xfrm>
            <a:off x="3779910" y="4000380"/>
            <a:ext cx="1440161" cy="646331"/>
          </a:xfrm>
          <a:prstGeom prst="rect">
            <a:avLst/>
          </a:prstGeom>
          <a:noFill/>
        </p:spPr>
        <p:txBody>
          <a:bodyPr wrap="square" rtlCol="0">
            <a:spAutoFit/>
          </a:bodyPr>
          <a:lstStyle/>
          <a:p>
            <a:pPr algn="ctr"/>
            <a:r>
              <a:rPr lang="en-GB" sz="1200" b="1" dirty="0">
                <a:solidFill>
                  <a:prstClr val="white"/>
                </a:solidFill>
              </a:rPr>
              <a:t>Is the feedback related to only one programme?</a:t>
            </a:r>
            <a:endParaRPr lang="en-GB" sz="1200" b="1" dirty="0">
              <a:solidFill>
                <a:prstClr val="white"/>
              </a:solidFill>
            </a:endParaRPr>
          </a:p>
        </p:txBody>
      </p:sp>
      <p:cxnSp>
        <p:nvCxnSpPr>
          <p:cNvPr id="81" name="Straight Arrow Connector 80"/>
          <p:cNvCxnSpPr>
            <a:endCxn id="62" idx="1"/>
          </p:cNvCxnSpPr>
          <p:nvPr/>
        </p:nvCxnSpPr>
        <p:spPr>
          <a:xfrm flipV="1">
            <a:off x="5210622" y="4326725"/>
            <a:ext cx="1181607" cy="4049"/>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5392153" y="4194988"/>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3" name="TextBox 82"/>
          <p:cNvSpPr txBox="1"/>
          <p:nvPr/>
        </p:nvSpPr>
        <p:spPr>
          <a:xfrm>
            <a:off x="5364088" y="4194988"/>
            <a:ext cx="582832" cy="323165"/>
          </a:xfrm>
          <a:prstGeom prst="rect">
            <a:avLst/>
          </a:prstGeom>
          <a:noFill/>
        </p:spPr>
        <p:txBody>
          <a:bodyPr wrap="square" rtlCol="0">
            <a:spAutoFit/>
          </a:bodyPr>
          <a:lstStyle/>
          <a:p>
            <a:pPr algn="ctr"/>
            <a:r>
              <a:rPr lang="en-GB" sz="1500" b="1" dirty="0">
                <a:solidFill>
                  <a:prstClr val="white"/>
                </a:solidFill>
              </a:rPr>
              <a:t>NO</a:t>
            </a:r>
            <a:endParaRPr lang="en-GB" sz="1500" b="1" dirty="0">
              <a:solidFill>
                <a:prstClr val="white"/>
              </a:solidFill>
            </a:endParaRPr>
          </a:p>
        </p:txBody>
      </p:sp>
      <p:cxnSp>
        <p:nvCxnSpPr>
          <p:cNvPr id="101" name="Straight Arrow Connector 100"/>
          <p:cNvCxnSpPr/>
          <p:nvPr/>
        </p:nvCxnSpPr>
        <p:spPr>
          <a:xfrm flipH="1">
            <a:off x="2702432" y="4361112"/>
            <a:ext cx="1077480" cy="0"/>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3131840" y="4194989"/>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3" name="TextBox 102"/>
          <p:cNvSpPr txBox="1"/>
          <p:nvPr/>
        </p:nvSpPr>
        <p:spPr>
          <a:xfrm>
            <a:off x="3095155" y="4194987"/>
            <a:ext cx="582832" cy="323165"/>
          </a:xfrm>
          <a:prstGeom prst="rect">
            <a:avLst/>
          </a:prstGeom>
          <a:noFill/>
        </p:spPr>
        <p:txBody>
          <a:bodyPr wrap="square" rtlCol="0">
            <a:spAutoFit/>
          </a:bodyPr>
          <a:lstStyle/>
          <a:p>
            <a:pPr algn="ctr"/>
            <a:r>
              <a:rPr lang="en-GB" sz="1500" b="1" dirty="0">
                <a:solidFill>
                  <a:prstClr val="white"/>
                </a:solidFill>
              </a:rPr>
              <a:t>YES</a:t>
            </a:r>
            <a:endParaRPr lang="en-GB" sz="1500" b="1" dirty="0">
              <a:solidFill>
                <a:prstClr val="white"/>
              </a:solidFill>
            </a:endParaRPr>
          </a:p>
        </p:txBody>
      </p:sp>
      <p:sp>
        <p:nvSpPr>
          <p:cNvPr id="104" name="Rectangle 103"/>
          <p:cNvSpPr/>
          <p:nvPr/>
        </p:nvSpPr>
        <p:spPr>
          <a:xfrm>
            <a:off x="2893892" y="2840886"/>
            <a:ext cx="3061902" cy="4616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8" name="TextBox 107"/>
          <p:cNvSpPr txBox="1"/>
          <p:nvPr/>
        </p:nvSpPr>
        <p:spPr>
          <a:xfrm>
            <a:off x="2893892" y="2834939"/>
            <a:ext cx="3061902" cy="461665"/>
          </a:xfrm>
          <a:prstGeom prst="rect">
            <a:avLst/>
          </a:prstGeom>
          <a:noFill/>
        </p:spPr>
        <p:txBody>
          <a:bodyPr wrap="square" rtlCol="0">
            <a:spAutoFit/>
          </a:bodyPr>
          <a:lstStyle/>
          <a:p>
            <a:pPr algn="ctr"/>
            <a:r>
              <a:rPr lang="en-GB" sz="1200" b="1" dirty="0">
                <a:solidFill>
                  <a:prstClr val="white"/>
                </a:solidFill>
              </a:rPr>
              <a:t>Is the feedback related to an issue </a:t>
            </a:r>
          </a:p>
          <a:p>
            <a:pPr algn="ctr"/>
            <a:r>
              <a:rPr lang="en-GB" sz="1200" b="1" dirty="0">
                <a:solidFill>
                  <a:prstClr val="white"/>
                </a:solidFill>
              </a:rPr>
              <a:t>that only affects one student?</a:t>
            </a:r>
            <a:endParaRPr lang="en-GB" sz="1200" b="1" dirty="0">
              <a:solidFill>
                <a:prstClr val="white"/>
              </a:solidFill>
            </a:endParaRPr>
          </a:p>
        </p:txBody>
      </p:sp>
      <p:cxnSp>
        <p:nvCxnSpPr>
          <p:cNvPr id="109" name="Straight Arrow Connector 108"/>
          <p:cNvCxnSpPr/>
          <p:nvPr/>
        </p:nvCxnSpPr>
        <p:spPr>
          <a:xfrm flipH="1">
            <a:off x="4501630" y="3248018"/>
            <a:ext cx="22645" cy="820554"/>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7038984" y="2142442"/>
            <a:ext cx="1912869" cy="1569660"/>
          </a:xfrm>
          <a:prstGeom prst="rect">
            <a:avLst/>
          </a:prstGeom>
          <a:noFill/>
        </p:spPr>
        <p:txBody>
          <a:bodyPr wrap="square" rtlCol="0">
            <a:spAutoFit/>
          </a:bodyPr>
          <a:lstStyle/>
          <a:p>
            <a:pPr algn="ctr"/>
            <a:r>
              <a:rPr lang="en-GB" sz="1200" dirty="0">
                <a:solidFill>
                  <a:srgbClr val="F47C32"/>
                </a:solidFill>
              </a:rPr>
              <a:t>Advise the student to get in touch with their personal tutor or to contact the GCU Students’ Association Advice Centre</a:t>
            </a:r>
          </a:p>
          <a:p>
            <a:pPr algn="ctr"/>
            <a:endParaRPr lang="en-GB" sz="800" dirty="0">
              <a:solidFill>
                <a:srgbClr val="F47C32"/>
              </a:solidFill>
            </a:endParaRPr>
          </a:p>
          <a:p>
            <a:pPr algn="ctr"/>
            <a:r>
              <a:rPr lang="en-GB" sz="800" b="1" dirty="0">
                <a:solidFill>
                  <a:srgbClr val="F47C32"/>
                </a:solidFill>
              </a:rPr>
              <a:t>(0141 273 1650)</a:t>
            </a:r>
          </a:p>
          <a:p>
            <a:pPr algn="ctr"/>
            <a:r>
              <a:rPr lang="en-GB" sz="800" b="1" dirty="0">
                <a:solidFill>
                  <a:srgbClr val="F47C32"/>
                </a:solidFill>
              </a:rPr>
              <a:t>(advice@GCUstudents.co.uk</a:t>
            </a:r>
            <a:r>
              <a:rPr lang="en-GB" sz="800" b="1" dirty="0">
                <a:solidFill>
                  <a:srgbClr val="F47C32"/>
                </a:solidFill>
              </a:rPr>
              <a:t>)</a:t>
            </a:r>
            <a:endParaRPr lang="en-GB" sz="1200" dirty="0">
              <a:solidFill>
                <a:srgbClr val="F47C32"/>
              </a:solidFill>
            </a:endParaRPr>
          </a:p>
        </p:txBody>
      </p:sp>
      <p:cxnSp>
        <p:nvCxnSpPr>
          <p:cNvPr id="112" name="Straight Arrow Connector 111"/>
          <p:cNvCxnSpPr/>
          <p:nvPr/>
        </p:nvCxnSpPr>
        <p:spPr>
          <a:xfrm flipV="1">
            <a:off x="5948292" y="3102099"/>
            <a:ext cx="1068047" cy="1"/>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7026686" y="2148297"/>
            <a:ext cx="1925167" cy="1564193"/>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4" name="Rectangle 113"/>
          <p:cNvSpPr/>
          <p:nvPr/>
        </p:nvSpPr>
        <p:spPr>
          <a:xfrm>
            <a:off x="6128878" y="2918356"/>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5" name="TextBox 114"/>
          <p:cNvSpPr txBox="1"/>
          <p:nvPr/>
        </p:nvSpPr>
        <p:spPr>
          <a:xfrm>
            <a:off x="6100813" y="2918356"/>
            <a:ext cx="582832" cy="323165"/>
          </a:xfrm>
          <a:prstGeom prst="rect">
            <a:avLst/>
          </a:prstGeom>
          <a:noFill/>
        </p:spPr>
        <p:txBody>
          <a:bodyPr wrap="square" rtlCol="0">
            <a:spAutoFit/>
          </a:bodyPr>
          <a:lstStyle/>
          <a:p>
            <a:pPr algn="ctr"/>
            <a:r>
              <a:rPr lang="en-GB" sz="1500" b="1" dirty="0">
                <a:solidFill>
                  <a:prstClr val="white"/>
                </a:solidFill>
              </a:rPr>
              <a:t>YES</a:t>
            </a:r>
            <a:endParaRPr lang="en-GB" sz="1500" b="1" dirty="0">
              <a:solidFill>
                <a:prstClr val="white"/>
              </a:solidFill>
            </a:endParaRPr>
          </a:p>
        </p:txBody>
      </p:sp>
      <p:sp>
        <p:nvSpPr>
          <p:cNvPr id="121" name="Rectangle 120"/>
          <p:cNvSpPr/>
          <p:nvPr/>
        </p:nvSpPr>
        <p:spPr>
          <a:xfrm>
            <a:off x="2987824" y="1599145"/>
            <a:ext cx="3122753" cy="4616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22" name="Straight Arrow Connector 121"/>
          <p:cNvCxnSpPr/>
          <p:nvPr/>
        </p:nvCxnSpPr>
        <p:spPr>
          <a:xfrm flipH="1">
            <a:off x="4542255" y="2060810"/>
            <a:ext cx="28887" cy="775389"/>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4301550" y="2148297"/>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6" name="TextBox 125"/>
          <p:cNvSpPr txBox="1"/>
          <p:nvPr/>
        </p:nvSpPr>
        <p:spPr>
          <a:xfrm>
            <a:off x="4273485" y="2148297"/>
            <a:ext cx="582832" cy="323165"/>
          </a:xfrm>
          <a:prstGeom prst="rect">
            <a:avLst/>
          </a:prstGeom>
          <a:noFill/>
        </p:spPr>
        <p:txBody>
          <a:bodyPr wrap="square" rtlCol="0">
            <a:spAutoFit/>
          </a:bodyPr>
          <a:lstStyle/>
          <a:p>
            <a:pPr algn="ctr"/>
            <a:r>
              <a:rPr lang="en-GB" sz="1500" b="1" dirty="0">
                <a:solidFill>
                  <a:prstClr val="white"/>
                </a:solidFill>
              </a:rPr>
              <a:t>YES</a:t>
            </a:r>
            <a:endParaRPr lang="en-GB" sz="1500" b="1" dirty="0">
              <a:solidFill>
                <a:prstClr val="white"/>
              </a:solidFill>
            </a:endParaRPr>
          </a:p>
        </p:txBody>
      </p:sp>
      <p:cxnSp>
        <p:nvCxnSpPr>
          <p:cNvPr id="127" name="Straight Arrow Connector 126"/>
          <p:cNvCxnSpPr/>
          <p:nvPr/>
        </p:nvCxnSpPr>
        <p:spPr>
          <a:xfrm flipH="1">
            <a:off x="1914926" y="1861425"/>
            <a:ext cx="1072898" cy="0"/>
          </a:xfrm>
          <a:prstGeom prst="straightConnector1">
            <a:avLst/>
          </a:prstGeom>
          <a:ln w="38100" cmpd="sng">
            <a:solidFill>
              <a:srgbClr val="F47C32"/>
            </a:solidFill>
            <a:tailEnd type="arrow"/>
          </a:ln>
        </p:spPr>
        <p:style>
          <a:lnRef idx="1">
            <a:schemeClr val="accent1"/>
          </a:lnRef>
          <a:fillRef idx="0">
            <a:schemeClr val="accent1"/>
          </a:fillRef>
          <a:effectRef idx="0">
            <a:schemeClr val="accent1"/>
          </a:effectRef>
          <a:fontRef idx="minor">
            <a:schemeClr val="tx1"/>
          </a:fontRef>
        </p:style>
      </p:cxnSp>
      <p:sp>
        <p:nvSpPr>
          <p:cNvPr id="128" name="Rectangle 127"/>
          <p:cNvSpPr/>
          <p:nvPr/>
        </p:nvSpPr>
        <p:spPr>
          <a:xfrm>
            <a:off x="2336144" y="1668394"/>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9" name="TextBox 128"/>
          <p:cNvSpPr txBox="1"/>
          <p:nvPr/>
        </p:nvSpPr>
        <p:spPr>
          <a:xfrm>
            <a:off x="2325951" y="1668393"/>
            <a:ext cx="514249" cy="323165"/>
          </a:xfrm>
          <a:prstGeom prst="rect">
            <a:avLst/>
          </a:prstGeom>
          <a:noFill/>
        </p:spPr>
        <p:txBody>
          <a:bodyPr wrap="square" rtlCol="0">
            <a:spAutoFit/>
          </a:bodyPr>
          <a:lstStyle/>
          <a:p>
            <a:pPr algn="ctr"/>
            <a:r>
              <a:rPr lang="en-GB" sz="1500" b="1" dirty="0">
                <a:solidFill>
                  <a:prstClr val="white"/>
                </a:solidFill>
              </a:rPr>
              <a:t>NO</a:t>
            </a:r>
            <a:endParaRPr lang="en-GB" sz="1500" b="1" dirty="0">
              <a:solidFill>
                <a:prstClr val="white"/>
              </a:solidFill>
            </a:endParaRPr>
          </a:p>
        </p:txBody>
      </p:sp>
      <p:sp>
        <p:nvSpPr>
          <p:cNvPr id="25" name="Rectangle 24"/>
          <p:cNvSpPr/>
          <p:nvPr/>
        </p:nvSpPr>
        <p:spPr>
          <a:xfrm>
            <a:off x="3033767" y="1589689"/>
            <a:ext cx="3095111" cy="461665"/>
          </a:xfrm>
          <a:prstGeom prst="rect">
            <a:avLst/>
          </a:prstGeom>
        </p:spPr>
        <p:txBody>
          <a:bodyPr wrap="square">
            <a:spAutoFit/>
          </a:bodyPr>
          <a:lstStyle/>
          <a:p>
            <a:pPr algn="ctr"/>
            <a:r>
              <a:rPr lang="en-GB" sz="1200" b="1" dirty="0">
                <a:solidFill>
                  <a:prstClr val="white"/>
                </a:solidFill>
              </a:rPr>
              <a:t>Is the feedback related to the academic/ learning experience at GCU?</a:t>
            </a:r>
          </a:p>
        </p:txBody>
      </p:sp>
      <p:sp>
        <p:nvSpPr>
          <p:cNvPr id="130" name="TextBox 129"/>
          <p:cNvSpPr txBox="1"/>
          <p:nvPr/>
        </p:nvSpPr>
        <p:spPr>
          <a:xfrm>
            <a:off x="164206" y="1340383"/>
            <a:ext cx="1718973" cy="1938992"/>
          </a:xfrm>
          <a:prstGeom prst="rect">
            <a:avLst/>
          </a:prstGeom>
          <a:noFill/>
        </p:spPr>
        <p:txBody>
          <a:bodyPr wrap="square" rtlCol="0">
            <a:spAutoFit/>
          </a:bodyPr>
          <a:lstStyle/>
          <a:p>
            <a:pPr algn="ctr"/>
            <a:r>
              <a:rPr lang="en-GB" sz="1200" dirty="0">
                <a:solidFill>
                  <a:srgbClr val="F47C32"/>
                </a:solidFill>
              </a:rPr>
              <a:t>Advise the student to get in touch with the GCU Students’ Association School Vice </a:t>
            </a:r>
            <a:r>
              <a:rPr lang="en-GB" sz="1200" dirty="0">
                <a:solidFill>
                  <a:srgbClr val="F47C32"/>
                </a:solidFill>
              </a:rPr>
              <a:t>President or to contact the GCU </a:t>
            </a:r>
            <a:r>
              <a:rPr lang="en-GB" sz="1200" dirty="0">
                <a:solidFill>
                  <a:srgbClr val="F47C32"/>
                </a:solidFill>
              </a:rPr>
              <a:t>Students’ Association </a:t>
            </a:r>
            <a:r>
              <a:rPr lang="en-GB" sz="1200" dirty="0">
                <a:solidFill>
                  <a:srgbClr val="F47C32"/>
                </a:solidFill>
              </a:rPr>
              <a:t>Advice </a:t>
            </a:r>
            <a:r>
              <a:rPr lang="en-GB" sz="1200" dirty="0">
                <a:solidFill>
                  <a:srgbClr val="F47C32"/>
                </a:solidFill>
              </a:rPr>
              <a:t>Centre</a:t>
            </a:r>
          </a:p>
          <a:p>
            <a:pPr algn="ctr"/>
            <a:endParaRPr lang="en-GB" sz="800" b="1" dirty="0">
              <a:solidFill>
                <a:srgbClr val="F47C32"/>
              </a:solidFill>
            </a:endParaRPr>
          </a:p>
          <a:p>
            <a:pPr algn="ctr"/>
            <a:r>
              <a:rPr lang="en-GB" sz="800" b="1" dirty="0">
                <a:solidFill>
                  <a:srgbClr val="F47C32"/>
                </a:solidFill>
              </a:rPr>
              <a:t>(0141 </a:t>
            </a:r>
            <a:r>
              <a:rPr lang="en-GB" sz="800" b="1" dirty="0">
                <a:solidFill>
                  <a:srgbClr val="F47C32"/>
                </a:solidFill>
              </a:rPr>
              <a:t>273 </a:t>
            </a:r>
            <a:r>
              <a:rPr lang="en-GB" sz="800" b="1" dirty="0">
                <a:solidFill>
                  <a:srgbClr val="F47C32"/>
                </a:solidFill>
              </a:rPr>
              <a:t>1650)</a:t>
            </a:r>
          </a:p>
          <a:p>
            <a:pPr algn="ctr"/>
            <a:r>
              <a:rPr lang="en-GB" sz="800" b="1" dirty="0">
                <a:solidFill>
                  <a:srgbClr val="F47C32"/>
                </a:solidFill>
              </a:rPr>
              <a:t>(</a:t>
            </a:r>
            <a:r>
              <a:rPr lang="en-GB" sz="800" b="1" dirty="0">
                <a:solidFill>
                  <a:srgbClr val="F47C32"/>
                </a:solidFill>
              </a:rPr>
              <a:t>advice@GCUstudents.co.uk</a:t>
            </a:r>
            <a:r>
              <a:rPr lang="en-GB" sz="800" b="1" dirty="0">
                <a:solidFill>
                  <a:srgbClr val="F47C32"/>
                </a:solidFill>
              </a:rPr>
              <a:t>)</a:t>
            </a:r>
            <a:endParaRPr lang="en-GB" sz="800" b="1" dirty="0">
              <a:solidFill>
                <a:srgbClr val="F47C32"/>
              </a:solidFill>
            </a:endParaRPr>
          </a:p>
        </p:txBody>
      </p:sp>
      <p:sp>
        <p:nvSpPr>
          <p:cNvPr id="131" name="Rectangle 130"/>
          <p:cNvSpPr/>
          <p:nvPr/>
        </p:nvSpPr>
        <p:spPr>
          <a:xfrm>
            <a:off x="164206" y="1348725"/>
            <a:ext cx="1722654" cy="1953826"/>
          </a:xfrm>
          <a:prstGeom prst="rect">
            <a:avLst/>
          </a:prstGeom>
          <a:no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5" name="TextBox 54"/>
          <p:cNvSpPr txBox="1"/>
          <p:nvPr/>
        </p:nvSpPr>
        <p:spPr>
          <a:xfrm>
            <a:off x="6392229" y="4079960"/>
            <a:ext cx="2140956" cy="461665"/>
          </a:xfrm>
          <a:prstGeom prst="rect">
            <a:avLst/>
          </a:prstGeom>
          <a:solidFill>
            <a:srgbClr val="F47C32"/>
          </a:solidFill>
        </p:spPr>
        <p:txBody>
          <a:bodyPr wrap="square" rtlCol="0">
            <a:spAutoFit/>
          </a:bodyPr>
          <a:lstStyle/>
          <a:p>
            <a:pPr algn="ctr"/>
            <a:r>
              <a:rPr lang="en-GB" sz="1200" b="1" dirty="0">
                <a:solidFill>
                  <a:prstClr val="white"/>
                </a:solidFill>
              </a:rPr>
              <a:t>Is the feedback related to a University wide issue?</a:t>
            </a:r>
            <a:endParaRPr lang="en-GB" sz="1200" b="1" dirty="0">
              <a:solidFill>
                <a:prstClr val="white"/>
              </a:solidFill>
            </a:endParaRPr>
          </a:p>
        </p:txBody>
      </p:sp>
      <p:sp>
        <p:nvSpPr>
          <p:cNvPr id="63" name="Rectangle 62"/>
          <p:cNvSpPr/>
          <p:nvPr/>
        </p:nvSpPr>
        <p:spPr>
          <a:xfrm>
            <a:off x="4244516" y="3422054"/>
            <a:ext cx="504056" cy="323165"/>
          </a:xfrm>
          <a:prstGeom prst="rect">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4" name="TextBox 63"/>
          <p:cNvSpPr txBox="1"/>
          <p:nvPr/>
        </p:nvSpPr>
        <p:spPr>
          <a:xfrm>
            <a:off x="4205128" y="3422053"/>
            <a:ext cx="582832" cy="323165"/>
          </a:xfrm>
          <a:prstGeom prst="rect">
            <a:avLst/>
          </a:prstGeom>
          <a:noFill/>
        </p:spPr>
        <p:txBody>
          <a:bodyPr wrap="square" rtlCol="0">
            <a:spAutoFit/>
          </a:bodyPr>
          <a:lstStyle/>
          <a:p>
            <a:pPr algn="ctr"/>
            <a:r>
              <a:rPr lang="en-GB" sz="1500" b="1" dirty="0">
                <a:solidFill>
                  <a:prstClr val="white"/>
                </a:solidFill>
              </a:rPr>
              <a:t>NO</a:t>
            </a:r>
            <a:endParaRPr lang="en-GB" sz="1500" b="1" dirty="0">
              <a:solidFill>
                <a:prstClr val="white"/>
              </a:solidFill>
            </a:endParaRPr>
          </a:p>
        </p:txBody>
      </p:sp>
    </p:spTree>
    <p:extLst>
      <p:ext uri="{BB962C8B-B14F-4D97-AF65-F5344CB8AC3E}">
        <p14:creationId xmlns:p14="http://schemas.microsoft.com/office/powerpoint/2010/main" val="1815593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207</Words>
  <Application>Microsoft Office PowerPoint</Application>
  <PresentationFormat>On-screen Show (4:3)</PresentationFormat>
  <Paragraphs>64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PowerPoint Presentation</vt:lpstr>
    </vt:vector>
  </TitlesOfParts>
  <Company>Glasgow Caledonian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Setup</cp:lastModifiedBy>
  <cp:revision>2</cp:revision>
  <cp:lastPrinted>2016-10-06T10:04:05Z</cp:lastPrinted>
  <dcterms:created xsi:type="dcterms:W3CDTF">2016-10-06T10:00:00Z</dcterms:created>
  <dcterms:modified xsi:type="dcterms:W3CDTF">2016-10-06T10:04:10Z</dcterms:modified>
</cp:coreProperties>
</file>